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6" r:id="rId1"/>
  </p:sldMasterIdLst>
  <p:notesMasterIdLst>
    <p:notesMasterId r:id="rId65"/>
  </p:notesMasterIdLst>
  <p:handoutMasterIdLst>
    <p:handoutMasterId r:id="rId66"/>
  </p:handoutMasterIdLst>
  <p:sldIdLst>
    <p:sldId id="339" r:id="rId2"/>
    <p:sldId id="795" r:id="rId3"/>
    <p:sldId id="860" r:id="rId4"/>
    <p:sldId id="861" r:id="rId5"/>
    <p:sldId id="862" r:id="rId6"/>
    <p:sldId id="863" r:id="rId7"/>
    <p:sldId id="864" r:id="rId8"/>
    <p:sldId id="865" r:id="rId9"/>
    <p:sldId id="866" r:id="rId10"/>
    <p:sldId id="867" r:id="rId11"/>
    <p:sldId id="868" r:id="rId12"/>
    <p:sldId id="869" r:id="rId13"/>
    <p:sldId id="871" r:id="rId14"/>
    <p:sldId id="870" r:id="rId15"/>
    <p:sldId id="873" r:id="rId16"/>
    <p:sldId id="874" r:id="rId17"/>
    <p:sldId id="872" r:id="rId18"/>
    <p:sldId id="879" r:id="rId19"/>
    <p:sldId id="903" r:id="rId20"/>
    <p:sldId id="876" r:id="rId21"/>
    <p:sldId id="904" r:id="rId22"/>
    <p:sldId id="905" r:id="rId23"/>
    <p:sldId id="924" r:id="rId24"/>
    <p:sldId id="925" r:id="rId25"/>
    <p:sldId id="926" r:id="rId26"/>
    <p:sldId id="877" r:id="rId27"/>
    <p:sldId id="878" r:id="rId28"/>
    <p:sldId id="906" r:id="rId29"/>
    <p:sldId id="907" r:id="rId30"/>
    <p:sldId id="908" r:id="rId31"/>
    <p:sldId id="909" r:id="rId32"/>
    <p:sldId id="910" r:id="rId33"/>
    <p:sldId id="912" r:id="rId34"/>
    <p:sldId id="911" r:id="rId35"/>
    <p:sldId id="899" r:id="rId36"/>
    <p:sldId id="936" r:id="rId37"/>
    <p:sldId id="882" r:id="rId38"/>
    <p:sldId id="927" r:id="rId39"/>
    <p:sldId id="928" r:id="rId40"/>
    <p:sldId id="883" r:id="rId41"/>
    <p:sldId id="896" r:id="rId42"/>
    <p:sldId id="897" r:id="rId43"/>
    <p:sldId id="884" r:id="rId44"/>
    <p:sldId id="885" r:id="rId45"/>
    <p:sldId id="900" r:id="rId46"/>
    <p:sldId id="886" r:id="rId47"/>
    <p:sldId id="898" r:id="rId48"/>
    <p:sldId id="901" r:id="rId49"/>
    <p:sldId id="887" r:id="rId50"/>
    <p:sldId id="888" r:id="rId51"/>
    <p:sldId id="889" r:id="rId52"/>
    <p:sldId id="890" r:id="rId53"/>
    <p:sldId id="891" r:id="rId54"/>
    <p:sldId id="892" r:id="rId55"/>
    <p:sldId id="893" r:id="rId56"/>
    <p:sldId id="895" r:id="rId57"/>
    <p:sldId id="915" r:id="rId58"/>
    <p:sldId id="930" r:id="rId59"/>
    <p:sldId id="933" r:id="rId60"/>
    <p:sldId id="934" r:id="rId61"/>
    <p:sldId id="932" r:id="rId62"/>
    <p:sldId id="931" r:id="rId63"/>
    <p:sldId id="935" r:id="rId6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00" autoAdjust="0"/>
    <p:restoredTop sz="93780" autoAdjust="0"/>
  </p:normalViewPr>
  <p:slideViewPr>
    <p:cSldViewPr>
      <p:cViewPr varScale="1">
        <p:scale>
          <a:sx n="87" d="100"/>
          <a:sy n="87" d="100"/>
        </p:scale>
        <p:origin x="480" y="7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6" d="100"/>
          <a:sy n="66" d="100"/>
        </p:scale>
        <p:origin x="1637" y="6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FA0B48-C4ED-40EE-83E5-E65B8671ADE0}" type="datetimeFigureOut">
              <a:rPr lang="ko-KR" altLang="en-US" smtClean="0"/>
              <a:t>20-07-21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433F8A-D4A8-45A6-8D10-58B6391A5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18279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8057B7-EFC7-4AC6-B479-CDD44EB7D654}" type="datetimeFigureOut">
              <a:rPr lang="ko-KR" altLang="en-US" smtClean="0"/>
              <a:t>20-07-21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EDD92F-6552-427E-B1F2-FAEB3F7EF1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77293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defTabSz="97520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097769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55571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37748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31892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03285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66782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87840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088232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742873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54179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72580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400355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292945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950778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620838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635052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361126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225012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385794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571796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51998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79963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81670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688499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973783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410130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274692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498658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663850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346532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811594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352569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49049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077871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648725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652856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05199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5731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91154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51315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52685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88038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9455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09720" y="3643314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Candara" panose="020E0502030303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0" lang="ko-KR" altLang="en-US"/>
              <a:t>마스터 부제목 스타일 편집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C3DFC-D19E-4489-81A0-2BEACF4D5BEA}" type="datetime1">
              <a:rPr lang="ko-KR" altLang="en-US" smtClean="0"/>
              <a:t>20-07-21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200"/>
            </a:lvl1pPr>
          </a:lstStyle>
          <a:p>
            <a:r>
              <a:rPr lang="en-US" altLang="ko-KR" dirty="0"/>
              <a:t>Chapter 1 – Basic concepts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10978752" y="6520260"/>
            <a:ext cx="1165920" cy="365125"/>
          </a:xfrm>
        </p:spPr>
        <p:txBody>
          <a:bodyPr/>
          <a:lstStyle/>
          <a:p>
            <a:fld id="{9085FD98-BA4B-4537-9251-5519BF53286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grpSp>
        <p:nvGrpSpPr>
          <p:cNvPr id="7" name="그룹 6"/>
          <p:cNvGrpSpPr/>
          <p:nvPr/>
        </p:nvGrpSpPr>
        <p:grpSpPr>
          <a:xfrm>
            <a:off x="95210" y="87922"/>
            <a:ext cx="336161" cy="244734"/>
            <a:chOff x="13317" y="34771"/>
            <a:chExt cx="956569" cy="1006475"/>
          </a:xfrm>
        </p:grpSpPr>
        <p:sp>
          <p:nvSpPr>
            <p:cNvPr id="15" name="자유형 14"/>
            <p:cNvSpPr>
              <a:spLocks/>
            </p:cNvSpPr>
            <p:nvPr/>
          </p:nvSpPr>
          <p:spPr bwMode="gray">
            <a:xfrm>
              <a:off x="356217" y="34771"/>
              <a:ext cx="315913" cy="314325"/>
            </a:xfrm>
            <a:custGeom>
              <a:avLst/>
              <a:gdLst/>
              <a:ahLst/>
              <a:cxnLst>
                <a:cxn ang="0">
                  <a:pos x="94" y="723"/>
                </a:cxn>
                <a:cxn ang="0">
                  <a:pos x="655" y="725"/>
                </a:cxn>
                <a:cxn ang="0">
                  <a:pos x="727" y="657"/>
                </a:cxn>
                <a:cxn ang="0">
                  <a:pos x="725" y="77"/>
                </a:cxn>
                <a:cxn ang="0">
                  <a:pos x="659" y="5"/>
                </a:cxn>
                <a:cxn ang="0">
                  <a:pos x="97" y="5"/>
                </a:cxn>
                <a:cxn ang="0">
                  <a:pos x="14" y="76"/>
                </a:cxn>
                <a:cxn ang="0">
                  <a:pos x="13" y="654"/>
                </a:cxn>
                <a:cxn ang="0">
                  <a:pos x="94" y="723"/>
                </a:cxn>
              </a:cxnLst>
              <a:rect l="0" t="0" r="0" b="0"/>
              <a:pathLst>
                <a:path w="727" h="725">
                  <a:moveTo>
                    <a:pt x="94" y="723"/>
                  </a:moveTo>
                  <a:cubicBezTo>
                    <a:pt x="94" y="723"/>
                    <a:pt x="375" y="725"/>
                    <a:pt x="655" y="725"/>
                  </a:cubicBezTo>
                  <a:cubicBezTo>
                    <a:pt x="716" y="716"/>
                    <a:pt x="727" y="657"/>
                    <a:pt x="727" y="657"/>
                  </a:cubicBezTo>
                  <a:cubicBezTo>
                    <a:pt x="727" y="657"/>
                    <a:pt x="726" y="367"/>
                    <a:pt x="725" y="77"/>
                  </a:cubicBezTo>
                  <a:cubicBezTo>
                    <a:pt x="722" y="9"/>
                    <a:pt x="659" y="5"/>
                    <a:pt x="659" y="5"/>
                  </a:cubicBezTo>
                  <a:cubicBezTo>
                    <a:pt x="659" y="5"/>
                    <a:pt x="378" y="5"/>
                    <a:pt x="97" y="5"/>
                  </a:cubicBezTo>
                  <a:cubicBezTo>
                    <a:pt x="14" y="0"/>
                    <a:pt x="14" y="76"/>
                    <a:pt x="14" y="76"/>
                  </a:cubicBezTo>
                  <a:cubicBezTo>
                    <a:pt x="14" y="76"/>
                    <a:pt x="0" y="546"/>
                    <a:pt x="13" y="654"/>
                  </a:cubicBezTo>
                  <a:cubicBezTo>
                    <a:pt x="13" y="654"/>
                    <a:pt x="19" y="723"/>
                    <a:pt x="94" y="723"/>
                  </a:cubicBez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anchor="ctr" compatLnSpc="1"/>
            <a:lstStyle/>
            <a:p>
              <a:endParaRPr kumimoji="0" lang="ko-KR" altLang="en-US" sz="1800"/>
            </a:p>
          </p:txBody>
        </p:sp>
        <p:sp>
          <p:nvSpPr>
            <p:cNvPr id="16" name="자유형 15"/>
            <p:cNvSpPr>
              <a:spLocks/>
            </p:cNvSpPr>
            <p:nvPr/>
          </p:nvSpPr>
          <p:spPr bwMode="gray">
            <a:xfrm>
              <a:off x="13317" y="726921"/>
              <a:ext cx="314325" cy="314325"/>
            </a:xfrm>
            <a:custGeom>
              <a:avLst/>
              <a:gdLst/>
              <a:ahLst/>
              <a:cxnLst>
                <a:cxn ang="0">
                  <a:pos x="94" y="723"/>
                </a:cxn>
                <a:cxn ang="0">
                  <a:pos x="655" y="725"/>
                </a:cxn>
                <a:cxn ang="0">
                  <a:pos x="727" y="657"/>
                </a:cxn>
                <a:cxn ang="0">
                  <a:pos x="725" y="77"/>
                </a:cxn>
                <a:cxn ang="0">
                  <a:pos x="659" y="5"/>
                </a:cxn>
                <a:cxn ang="0">
                  <a:pos x="97" y="5"/>
                </a:cxn>
                <a:cxn ang="0">
                  <a:pos x="14" y="76"/>
                </a:cxn>
                <a:cxn ang="0">
                  <a:pos x="13" y="654"/>
                </a:cxn>
                <a:cxn ang="0">
                  <a:pos x="94" y="723"/>
                </a:cxn>
              </a:cxnLst>
              <a:rect l="0" t="0" r="0" b="0"/>
              <a:pathLst>
                <a:path w="727" h="725">
                  <a:moveTo>
                    <a:pt x="94" y="723"/>
                  </a:moveTo>
                  <a:cubicBezTo>
                    <a:pt x="94" y="723"/>
                    <a:pt x="375" y="725"/>
                    <a:pt x="655" y="725"/>
                  </a:cubicBezTo>
                  <a:cubicBezTo>
                    <a:pt x="716" y="716"/>
                    <a:pt x="727" y="657"/>
                    <a:pt x="727" y="657"/>
                  </a:cubicBezTo>
                  <a:cubicBezTo>
                    <a:pt x="727" y="657"/>
                    <a:pt x="726" y="367"/>
                    <a:pt x="725" y="77"/>
                  </a:cubicBezTo>
                  <a:cubicBezTo>
                    <a:pt x="722" y="9"/>
                    <a:pt x="659" y="5"/>
                    <a:pt x="659" y="5"/>
                  </a:cubicBezTo>
                  <a:cubicBezTo>
                    <a:pt x="659" y="5"/>
                    <a:pt x="378" y="5"/>
                    <a:pt x="97" y="5"/>
                  </a:cubicBezTo>
                  <a:cubicBezTo>
                    <a:pt x="14" y="0"/>
                    <a:pt x="14" y="76"/>
                    <a:pt x="14" y="76"/>
                  </a:cubicBezTo>
                  <a:cubicBezTo>
                    <a:pt x="14" y="76"/>
                    <a:pt x="0" y="546"/>
                    <a:pt x="13" y="654"/>
                  </a:cubicBezTo>
                  <a:cubicBezTo>
                    <a:pt x="13" y="654"/>
                    <a:pt x="19" y="723"/>
                    <a:pt x="94" y="723"/>
                  </a:cubicBez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anchor="ctr" compatLnSpc="1"/>
            <a:lstStyle/>
            <a:p>
              <a:endParaRPr kumimoji="0" lang="ko-KR" altLang="en-US" sz="1800"/>
            </a:p>
          </p:txBody>
        </p:sp>
        <p:sp>
          <p:nvSpPr>
            <p:cNvPr id="17" name="자유형 16"/>
            <p:cNvSpPr>
              <a:spLocks/>
            </p:cNvSpPr>
            <p:nvPr/>
          </p:nvSpPr>
          <p:spPr bwMode="gray">
            <a:xfrm>
              <a:off x="16492" y="34771"/>
              <a:ext cx="315913" cy="314325"/>
            </a:xfrm>
            <a:custGeom>
              <a:avLst/>
              <a:gdLst/>
              <a:ahLst/>
              <a:cxnLst>
                <a:cxn ang="0">
                  <a:pos x="94" y="723"/>
                </a:cxn>
                <a:cxn ang="0">
                  <a:pos x="655" y="725"/>
                </a:cxn>
                <a:cxn ang="0">
                  <a:pos x="727" y="657"/>
                </a:cxn>
                <a:cxn ang="0">
                  <a:pos x="725" y="77"/>
                </a:cxn>
                <a:cxn ang="0">
                  <a:pos x="659" y="5"/>
                </a:cxn>
                <a:cxn ang="0">
                  <a:pos x="97" y="5"/>
                </a:cxn>
                <a:cxn ang="0">
                  <a:pos x="14" y="76"/>
                </a:cxn>
                <a:cxn ang="0">
                  <a:pos x="13" y="654"/>
                </a:cxn>
                <a:cxn ang="0">
                  <a:pos x="94" y="723"/>
                </a:cxn>
              </a:cxnLst>
              <a:rect l="0" t="0" r="0" b="0"/>
              <a:pathLst>
                <a:path w="727" h="725">
                  <a:moveTo>
                    <a:pt x="94" y="723"/>
                  </a:moveTo>
                  <a:cubicBezTo>
                    <a:pt x="94" y="723"/>
                    <a:pt x="375" y="725"/>
                    <a:pt x="655" y="725"/>
                  </a:cubicBezTo>
                  <a:cubicBezTo>
                    <a:pt x="716" y="716"/>
                    <a:pt x="727" y="657"/>
                    <a:pt x="727" y="657"/>
                  </a:cubicBezTo>
                  <a:cubicBezTo>
                    <a:pt x="727" y="657"/>
                    <a:pt x="726" y="367"/>
                    <a:pt x="725" y="77"/>
                  </a:cubicBezTo>
                  <a:cubicBezTo>
                    <a:pt x="722" y="9"/>
                    <a:pt x="659" y="5"/>
                    <a:pt x="659" y="5"/>
                  </a:cubicBezTo>
                  <a:cubicBezTo>
                    <a:pt x="659" y="5"/>
                    <a:pt x="378" y="5"/>
                    <a:pt x="97" y="5"/>
                  </a:cubicBezTo>
                  <a:cubicBezTo>
                    <a:pt x="14" y="0"/>
                    <a:pt x="14" y="76"/>
                    <a:pt x="14" y="76"/>
                  </a:cubicBezTo>
                  <a:cubicBezTo>
                    <a:pt x="14" y="76"/>
                    <a:pt x="0" y="546"/>
                    <a:pt x="13" y="654"/>
                  </a:cubicBezTo>
                  <a:cubicBezTo>
                    <a:pt x="13" y="654"/>
                    <a:pt x="19" y="723"/>
                    <a:pt x="94" y="723"/>
                  </a:cubicBezTo>
                  <a:close/>
                </a:path>
              </a:pathLst>
            </a:custGeom>
            <a:solidFill>
              <a:srgbClr val="3F949A">
                <a:alpha val="6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anchor="ctr" compatLnSpc="1"/>
            <a:lstStyle/>
            <a:p>
              <a:endParaRPr kumimoji="0" lang="ko-KR" altLang="en-US" sz="1800"/>
            </a:p>
          </p:txBody>
        </p:sp>
        <p:sp>
          <p:nvSpPr>
            <p:cNvPr id="19" name="자유형 18"/>
            <p:cNvSpPr>
              <a:spLocks/>
            </p:cNvSpPr>
            <p:nvPr/>
          </p:nvSpPr>
          <p:spPr bwMode="gray">
            <a:xfrm>
              <a:off x="360286" y="376562"/>
              <a:ext cx="609600" cy="653989"/>
            </a:xfrm>
            <a:custGeom>
              <a:avLst/>
              <a:gdLst/>
              <a:ahLst/>
              <a:cxnLst>
                <a:cxn ang="0">
                  <a:pos x="94" y="723"/>
                </a:cxn>
                <a:cxn ang="0">
                  <a:pos x="655" y="725"/>
                </a:cxn>
                <a:cxn ang="0">
                  <a:pos x="727" y="657"/>
                </a:cxn>
                <a:cxn ang="0">
                  <a:pos x="725" y="77"/>
                </a:cxn>
                <a:cxn ang="0">
                  <a:pos x="659" y="5"/>
                </a:cxn>
                <a:cxn ang="0">
                  <a:pos x="97" y="5"/>
                </a:cxn>
                <a:cxn ang="0">
                  <a:pos x="14" y="76"/>
                </a:cxn>
                <a:cxn ang="0">
                  <a:pos x="13" y="654"/>
                </a:cxn>
                <a:cxn ang="0">
                  <a:pos x="94" y="723"/>
                </a:cxn>
              </a:cxnLst>
              <a:rect l="0" t="0" r="0" b="0"/>
              <a:pathLst>
                <a:path w="727" h="725">
                  <a:moveTo>
                    <a:pt x="94" y="723"/>
                  </a:moveTo>
                  <a:cubicBezTo>
                    <a:pt x="94" y="723"/>
                    <a:pt x="375" y="725"/>
                    <a:pt x="655" y="725"/>
                  </a:cubicBezTo>
                  <a:cubicBezTo>
                    <a:pt x="716" y="716"/>
                    <a:pt x="727" y="657"/>
                    <a:pt x="727" y="657"/>
                  </a:cubicBezTo>
                  <a:cubicBezTo>
                    <a:pt x="727" y="657"/>
                    <a:pt x="726" y="367"/>
                    <a:pt x="725" y="77"/>
                  </a:cubicBezTo>
                  <a:cubicBezTo>
                    <a:pt x="722" y="9"/>
                    <a:pt x="659" y="5"/>
                    <a:pt x="659" y="5"/>
                  </a:cubicBezTo>
                  <a:cubicBezTo>
                    <a:pt x="659" y="5"/>
                    <a:pt x="378" y="5"/>
                    <a:pt x="97" y="5"/>
                  </a:cubicBezTo>
                  <a:cubicBezTo>
                    <a:pt x="14" y="0"/>
                    <a:pt x="14" y="76"/>
                    <a:pt x="14" y="76"/>
                  </a:cubicBezTo>
                  <a:cubicBezTo>
                    <a:pt x="14" y="76"/>
                    <a:pt x="0" y="546"/>
                    <a:pt x="13" y="654"/>
                  </a:cubicBezTo>
                  <a:cubicBezTo>
                    <a:pt x="13" y="654"/>
                    <a:pt x="19" y="723"/>
                    <a:pt x="94" y="723"/>
                  </a:cubicBezTo>
                  <a:close/>
                </a:path>
              </a:pathLst>
            </a:custGeom>
            <a:solidFill>
              <a:schemeClr val="accent1">
                <a:alpha val="5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anchor="ctr" compatLnSpc="1"/>
            <a:lstStyle/>
            <a:p>
              <a:endParaRPr kumimoji="0" lang="ko-KR" altLang="en-US" sz="1800"/>
            </a:p>
          </p:txBody>
        </p:sp>
      </p:grpSp>
      <p:sp>
        <p:nvSpPr>
          <p:cNvPr id="21" name="제목 20"/>
          <p:cNvSpPr>
            <a:spLocks noGrp="1"/>
          </p:cNvSpPr>
          <p:nvPr>
            <p:ph type="ctrTitle"/>
          </p:nvPr>
        </p:nvSpPr>
        <p:spPr>
          <a:xfrm>
            <a:off x="609600" y="2285992"/>
            <a:ext cx="10972800" cy="1143000"/>
          </a:xfrm>
        </p:spPr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71461" y="1600203"/>
            <a:ext cx="11010939" cy="4525963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86EA6-D9DB-42E3-9CF4-5FF064BCCBD4}" type="datetime1">
              <a:rPr lang="ko-KR" altLang="en-US" smtClean="0"/>
              <a:t>20-07-21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200"/>
            </a:lvl1pPr>
          </a:lstStyle>
          <a:p>
            <a:r>
              <a:rPr lang="en-US" altLang="ko-KR"/>
              <a:t>Chapter 1 – Basic concepts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5FD98-BA4B-4537-9251-5519BF532862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23968" y="357166"/>
            <a:ext cx="9963181" cy="1000132"/>
          </a:xfrm>
        </p:spPr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19219" y="1857365"/>
            <a:ext cx="9209572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2C130B-BDA3-4432-AD22-7228F2591A72}" type="datetime1">
              <a:rPr lang="ko-KR" altLang="en-US" smtClean="0"/>
              <a:t>20-07-21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Data Structures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5FD98-BA4B-4537-9251-5519BF532862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619219" y="3286125"/>
            <a:ext cx="9220192" cy="1500187"/>
          </a:xfrm>
        </p:spPr>
        <p:txBody>
          <a:bodyPr anchor="t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/>
                </a:solidFill>
              </a:defRPr>
            </a:lvl2pPr>
            <a:lvl3pPr marL="914400" indent="0">
              <a:buNone/>
              <a:defRPr sz="1600">
                <a:solidFill>
                  <a:schemeClr val="tx1"/>
                </a:solidFill>
              </a:defRPr>
            </a:lvl3pPr>
            <a:lvl4pPr marL="1371600" indent="0">
              <a:buNone/>
              <a:defRPr sz="1400">
                <a:solidFill>
                  <a:schemeClr val="tx1"/>
                </a:solidFill>
              </a:defRPr>
            </a:lvl4pPr>
            <a:lvl5pPr marL="1828800" indent="0">
              <a:buNone/>
              <a:defRPr sz="1400">
                <a:solidFill>
                  <a:schemeClr val="tx1"/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n>
                  <a:noFill/>
                  <a:prstDash val="solid"/>
                </a:ln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49B2E-AC5C-4CA1-A2FD-F4A945DECCCA}" type="datetime1">
              <a:rPr lang="ko-KR" altLang="en-US" smtClean="0"/>
              <a:t>20-07-21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Data Structures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5FD98-BA4B-4537-9251-5519BF532862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78754-33AA-481A-B885-58843B94B2EC}" type="datetime1">
              <a:rPr lang="ko-KR" altLang="en-US" smtClean="0"/>
              <a:t>20-07-21</a:t>
            </a:fld>
            <a:endParaRPr lang="ko-KR" altLang="en-US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Data Structures</a:t>
            </a:r>
            <a:endParaRPr lang="ko-KR" altLang="en-US" dirty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>
          <a:xfrm>
            <a:off x="11074763" y="6448252"/>
            <a:ext cx="1069909" cy="365125"/>
          </a:xfrm>
        </p:spPr>
        <p:txBody>
          <a:bodyPr/>
          <a:lstStyle/>
          <a:p>
            <a:fld id="{9085FD98-BA4B-4537-9251-5519BF532862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6">
            <a:extLst>
              <a:ext uri="{FF2B5EF4-FFF2-40B4-BE49-F238E27FC236}">
                <a16:creationId xmlns:a16="http://schemas.microsoft.com/office/drawing/2014/main" id="{1A30D08B-6A2C-4E5C-954E-5A9451075AAD}"/>
              </a:ext>
            </a:extLst>
          </p:cNvPr>
          <p:cNvSpPr/>
          <p:nvPr userDrawn="1"/>
        </p:nvSpPr>
        <p:spPr>
          <a:xfrm>
            <a:off x="-13912" y="2564904"/>
            <a:ext cx="12205912" cy="1900239"/>
          </a:xfrm>
          <a:prstGeom prst="rect">
            <a:avLst/>
          </a:prstGeom>
          <a:solidFill>
            <a:srgbClr val="373B71"/>
          </a:solidFill>
          <a:ln w="12700">
            <a:miter lim="400000"/>
          </a:ln>
        </p:spPr>
        <p:txBody>
          <a:bodyPr lIns="32146" rIns="32146" anchor="ctr"/>
          <a:lstStyle/>
          <a:p>
            <a:pPr algn="ctr" defTabSz="642915">
              <a:defRPr sz="13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sz="914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10695215" y="6353630"/>
            <a:ext cx="1359292" cy="365125"/>
          </a:xfrm>
        </p:spPr>
        <p:txBody>
          <a:bodyPr/>
          <a:lstStyle/>
          <a:p>
            <a:fld id="{9085FD98-BA4B-4537-9251-5519BF53286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14" name="직선 연결선 17">
            <a:extLst>
              <a:ext uri="{FF2B5EF4-FFF2-40B4-BE49-F238E27FC236}">
                <a16:creationId xmlns:a16="http://schemas.microsoft.com/office/drawing/2014/main" id="{FC247EF8-0ADA-45BD-9620-8C31A179F74F}"/>
              </a:ext>
            </a:extLst>
          </p:cNvPr>
          <p:cNvSpPr/>
          <p:nvPr userDrawn="1"/>
        </p:nvSpPr>
        <p:spPr>
          <a:xfrm>
            <a:off x="7580757" y="2673042"/>
            <a:ext cx="1" cy="1367883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32146" rIns="32146"/>
          <a:lstStyle/>
          <a:p>
            <a:endParaRPr sz="1336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" name="부제목 2">
            <a:extLst>
              <a:ext uri="{FF2B5EF4-FFF2-40B4-BE49-F238E27FC236}">
                <a16:creationId xmlns:a16="http://schemas.microsoft.com/office/drawing/2014/main" id="{7C43699A-E653-4899-B166-DDC02F36CDA2}"/>
              </a:ext>
            </a:extLst>
          </p:cNvPr>
          <p:cNvSpPr txBox="1"/>
          <p:nvPr userDrawn="1"/>
        </p:nvSpPr>
        <p:spPr>
          <a:xfrm>
            <a:off x="7896200" y="2706743"/>
            <a:ext cx="3761795" cy="13678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2145" tIns="32145" rIns="32145" bIns="32145" anchor="b">
            <a:normAutofit/>
          </a:bodyPr>
          <a:lstStyle/>
          <a:p>
            <a:pPr marL="0" marR="0" lvl="0" indent="0" algn="l" defTabSz="685800" rtl="0" eaLnBrk="1" fontAlgn="auto" latinLnBrk="0" hangingPunct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spc="-200">
                <a:ln w="9524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</a:defRPr>
            </a:pPr>
            <a:r>
              <a:rPr kumimoji="0" lang="en-US" altLang="ko-KR" sz="2400" kern="1200" spc="0" baseline="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Android Apps</a:t>
            </a:r>
            <a:r>
              <a:rPr lang="en-US" altLang="ko-KR" sz="2000" kern="1200" spc="0" dirty="0" smtClean="0">
                <a:ln w="9524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Arial Rounded MT Bold" panose="020F0704030504030204" pitchFamily="34" charset="0"/>
                <a:ea typeface="나눔고딕" panose="020D0604000000000000" pitchFamily="50" charset="-127"/>
                <a:cs typeface="+mn-cs"/>
              </a:rPr>
              <a:t>   </a:t>
            </a:r>
            <a:endParaRPr lang="en-US" altLang="ko-KR" sz="2000" kern="1200" spc="0" dirty="0">
              <a:ln w="9524">
                <a:solidFill>
                  <a:schemeClr val="accent1">
                    <a:alpha val="0"/>
                  </a:schemeClr>
                </a:solidFill>
              </a:ln>
              <a:solidFill>
                <a:srgbClr val="FFFFFF"/>
              </a:solidFill>
              <a:latin typeface="Arial Rounded MT Bold" panose="020F0704030504030204" pitchFamily="34" charset="0"/>
              <a:ea typeface="나눔고딕" panose="020D0604000000000000" pitchFamily="50" charset="-127"/>
              <a:cs typeface="+mn-cs"/>
            </a:endParaRPr>
          </a:p>
          <a:p>
            <a:pPr defTabSz="685800">
              <a:lnSpc>
                <a:spcPct val="90000"/>
              </a:lnSpc>
              <a:spcBef>
                <a:spcPts val="700"/>
              </a:spcBef>
              <a:defRPr sz="1800" spc="-200">
                <a:ln w="9524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</a:defRPr>
            </a:pP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한 동 대 학 교     김영섭    교수</a:t>
            </a:r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defTabSz="685800">
              <a:lnSpc>
                <a:spcPct val="90000"/>
              </a:lnSpc>
              <a:spcBef>
                <a:spcPts val="700"/>
              </a:spcBef>
              <a:defRPr sz="1800" spc="-200">
                <a:ln w="9524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</a:defRPr>
            </a:pPr>
            <a:r>
              <a:rPr lang="en-US" altLang="ko-KR" sz="1300" spc="0" baseline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idebtor@gmail.com</a:t>
            </a:r>
            <a:endParaRPr lang="ko-KR" altLang="en-US" sz="1300" spc="0" baseline="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직선 연결선 17">
            <a:extLst>
              <a:ext uri="{FF2B5EF4-FFF2-40B4-BE49-F238E27FC236}">
                <a16:creationId xmlns:a16="http://schemas.microsoft.com/office/drawing/2014/main" id="{579C955A-F387-4CB5-B2C0-3416FEAFE7B7}"/>
              </a:ext>
            </a:extLst>
          </p:cNvPr>
          <p:cNvSpPr/>
          <p:nvPr userDrawn="1"/>
        </p:nvSpPr>
        <p:spPr>
          <a:xfrm>
            <a:off x="7580757" y="2925213"/>
            <a:ext cx="1" cy="1367883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32146" rIns="32146"/>
          <a:lstStyle/>
          <a:p>
            <a:endParaRPr sz="1336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3" name="날짜 개체 틀 3">
            <a:extLst>
              <a:ext uri="{FF2B5EF4-FFF2-40B4-BE49-F238E27FC236}">
                <a16:creationId xmlns:a16="http://schemas.microsoft.com/office/drawing/2014/main" id="{74AA0395-43EB-4E46-A30A-E8A5F642779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1223" y="2644442"/>
            <a:ext cx="78994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8" name="직사각형 7"/>
          <p:cNvSpPr/>
          <p:nvPr userDrawn="1"/>
        </p:nvSpPr>
        <p:spPr>
          <a:xfrm>
            <a:off x="1631504" y="4486338"/>
            <a:ext cx="9175910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 smtClean="0"/>
              <a:t>본 강의노트는 내용은 </a:t>
            </a:r>
            <a:r>
              <a:rPr lang="en-US" altLang="ko-KR" sz="1400" dirty="0" smtClean="0"/>
              <a:t>"</a:t>
            </a:r>
            <a:r>
              <a:rPr lang="ko-KR" altLang="en-US" sz="1400" dirty="0" smtClean="0"/>
              <a:t>안드로이드 앱 프로그래밍</a:t>
            </a:r>
            <a:r>
              <a:rPr lang="en-US" altLang="ko-KR" sz="1400" dirty="0" smtClean="0"/>
              <a:t>"(</a:t>
            </a:r>
            <a:r>
              <a:rPr lang="ko-KR" altLang="en-US" sz="1400" dirty="0" err="1" smtClean="0"/>
              <a:t>정재곤</a:t>
            </a:r>
            <a:r>
              <a:rPr lang="ko-KR" altLang="en-US" sz="1400" dirty="0" smtClean="0"/>
              <a:t> 저</a:t>
            </a:r>
            <a:r>
              <a:rPr lang="en-US" altLang="ko-KR" sz="1400" dirty="0" smtClean="0"/>
              <a:t>,</a:t>
            </a:r>
            <a:r>
              <a:rPr lang="en-US" altLang="ko-KR" sz="1400" baseline="0" dirty="0" smtClean="0"/>
              <a:t> 7</a:t>
            </a:r>
            <a:r>
              <a:rPr lang="ko-KR" altLang="en-US" sz="1400" baseline="0" dirty="0" smtClean="0"/>
              <a:t>판</a:t>
            </a:r>
            <a:r>
              <a:rPr lang="en-US" altLang="ko-KR" sz="1400" baseline="0" dirty="0" smtClean="0"/>
              <a:t>)</a:t>
            </a:r>
            <a:r>
              <a:rPr lang="ko-KR" altLang="en-US" sz="1400" baseline="0" dirty="0" smtClean="0"/>
              <a:t>을 중심으로 재구성하고 보완하였습니다</a:t>
            </a:r>
            <a:r>
              <a:rPr lang="en-US" altLang="ko-KR" sz="1400" baseline="0" dirty="0" smtClean="0"/>
              <a:t>. 2020</a:t>
            </a:r>
            <a:r>
              <a:rPr lang="ko-KR" altLang="en-US" sz="1400" baseline="0" dirty="0" smtClean="0"/>
              <a:t>년 </a:t>
            </a:r>
            <a:r>
              <a:rPr lang="en-US" altLang="ko-KR" sz="1400" baseline="0" dirty="0" smtClean="0"/>
              <a:t>7</a:t>
            </a:r>
            <a:r>
              <a:rPr lang="ko-KR" altLang="en-US" sz="1400" baseline="0" dirty="0" smtClean="0"/>
              <a:t>월</a:t>
            </a:r>
            <a:r>
              <a:rPr lang="en-US" altLang="ko-KR" sz="1400" dirty="0" smtClean="0"/>
              <a:t> </a:t>
            </a:r>
            <a:endParaRPr lang="en-US" altLang="ko-KR" sz="1400" dirty="0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8505B4B2-2AEB-4AA6-B6FA-F775CF41E87C}"/>
              </a:ext>
            </a:extLst>
          </p:cNvPr>
          <p:cNvSpPr txBox="1">
            <a:spLocks/>
          </p:cNvSpPr>
          <p:nvPr userDrawn="1"/>
        </p:nvSpPr>
        <p:spPr>
          <a:xfrm>
            <a:off x="2058724" y="3212976"/>
            <a:ext cx="4998981" cy="861650"/>
          </a:xfrm>
          <a:prstGeom prst="rect">
            <a:avLst/>
          </a:prstGeom>
        </p:spPr>
        <p:txBody>
          <a:bodyPr/>
          <a:lstStyle>
            <a:lvl1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1" i="0" u="none" strike="noStrike" cap="none" spc="0" baseline="0">
                <a:ln w="9524">
                  <a:solidFill>
                    <a:srgbClr val="32538F">
                      <a:alpha val="0"/>
                    </a:srgbClr>
                  </a:solidFill>
                </a:ln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1pPr>
            <a:lvl2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1" i="0" u="none" strike="noStrike" cap="none" spc="0" baseline="0">
                <a:ln w="9524">
                  <a:solidFill>
                    <a:srgbClr val="32538F">
                      <a:alpha val="0"/>
                    </a:srgbClr>
                  </a:solidFill>
                </a:ln>
                <a:solidFill>
                  <a:schemeClr val="accent5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2pPr>
            <a:lvl3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1" i="0" u="none" strike="noStrike" cap="none" spc="0" baseline="0">
                <a:ln w="9524">
                  <a:solidFill>
                    <a:srgbClr val="32538F">
                      <a:alpha val="0"/>
                    </a:srgbClr>
                  </a:solidFill>
                </a:ln>
                <a:solidFill>
                  <a:schemeClr val="accent5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3pPr>
            <a:lvl4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1" i="0" u="none" strike="noStrike" cap="none" spc="0" baseline="0">
                <a:ln w="9524">
                  <a:solidFill>
                    <a:srgbClr val="32538F">
                      <a:alpha val="0"/>
                    </a:srgbClr>
                  </a:solidFill>
                </a:ln>
                <a:solidFill>
                  <a:schemeClr val="accent5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4pPr>
            <a:lvl5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1" i="0" u="none" strike="noStrike" cap="none" spc="0" baseline="0">
                <a:ln w="9524">
                  <a:solidFill>
                    <a:srgbClr val="32538F">
                      <a:alpha val="0"/>
                    </a:srgbClr>
                  </a:solidFill>
                </a:ln>
                <a:solidFill>
                  <a:schemeClr val="accent5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5pPr>
            <a:lvl6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1" i="0" u="none" strike="noStrike" cap="none" spc="0" baseline="0">
                <a:ln w="9524">
                  <a:solidFill>
                    <a:srgbClr val="32538F">
                      <a:alpha val="0"/>
                    </a:srgbClr>
                  </a:solidFill>
                </a:ln>
                <a:solidFill>
                  <a:schemeClr val="accent5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6pPr>
            <a:lvl7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1" i="0" u="none" strike="noStrike" cap="none" spc="0" baseline="0">
                <a:ln w="9524">
                  <a:solidFill>
                    <a:srgbClr val="32538F">
                      <a:alpha val="0"/>
                    </a:srgbClr>
                  </a:solidFill>
                </a:ln>
                <a:solidFill>
                  <a:schemeClr val="accent5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7pPr>
            <a:lvl8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1" i="0" u="none" strike="noStrike" cap="none" spc="0" baseline="0">
                <a:ln w="9524">
                  <a:solidFill>
                    <a:srgbClr val="32538F">
                      <a:alpha val="0"/>
                    </a:srgbClr>
                  </a:solidFill>
                </a:ln>
                <a:solidFill>
                  <a:schemeClr val="accent5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8pPr>
            <a:lvl9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1" i="0" u="none" strike="noStrike" cap="none" spc="0" baseline="0">
                <a:ln w="9524">
                  <a:solidFill>
                    <a:srgbClr val="32538F">
                      <a:alpha val="0"/>
                    </a:srgbClr>
                  </a:solidFill>
                </a:ln>
                <a:solidFill>
                  <a:schemeClr val="accent5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9pPr>
          </a:lstStyle>
          <a:p>
            <a:pPr algn="r" hangingPunct="1">
              <a:defRPr sz="4400">
                <a:solidFill>
                  <a:srgbClr val="FFFFFF"/>
                </a:solidFill>
              </a:defRPr>
            </a:pPr>
            <a:r>
              <a:rPr lang="en-US" altLang="ko-KR" sz="3200" dirty="0" smtClean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Android Studio</a:t>
            </a:r>
          </a:p>
          <a:p>
            <a:pPr algn="r" hangingPunct="1">
              <a:defRPr sz="4400">
                <a:solidFill>
                  <a:srgbClr val="FFFFFF"/>
                </a:solidFill>
              </a:defRPr>
            </a:pPr>
            <a:r>
              <a:rPr lang="en-US" altLang="ko-KR" sz="2400" dirty="0" smtClean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Getting</a:t>
            </a:r>
            <a:r>
              <a:rPr lang="en-US" altLang="ko-KR" sz="2400" baseline="0" dirty="0" smtClean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started</a:t>
            </a:r>
            <a:endParaRPr lang="en-US" altLang="ko-KR" sz="2400" dirty="0">
              <a:solidFill>
                <a:srgbClr val="FFFFF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194366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/>
          <p:cNvSpPr>
            <a:spLocks noGrp="1"/>
          </p:cNvSpPr>
          <p:nvPr>
            <p:ph type="title"/>
          </p:nvPr>
        </p:nvSpPr>
        <p:spPr>
          <a:xfrm>
            <a:off x="453100" y="380510"/>
            <a:ext cx="11248112" cy="456202"/>
          </a:xfrm>
        </p:spPr>
        <p:txBody>
          <a:bodyPr>
            <a:normAutofit/>
          </a:bodyPr>
          <a:lstStyle>
            <a:lvl1pPr algn="l">
              <a:defRPr sz="2000" b="1" cap="none" baseline="0">
                <a:effectLst/>
                <a:latin typeface="Arial Rounded MT Bold" panose="020F0704030504030204" pitchFamily="34" charset="0"/>
                <a:ea typeface="+mn-ea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cxnSp>
        <p:nvCxnSpPr>
          <p:cNvPr id="14" name="직선 연결선 13"/>
          <p:cNvCxnSpPr>
            <a:cxnSpLocks/>
          </p:cNvCxnSpPr>
          <p:nvPr userDrawn="1"/>
        </p:nvCxnSpPr>
        <p:spPr>
          <a:xfrm>
            <a:off x="453100" y="764704"/>
            <a:ext cx="11248112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내용 개체 틀 2"/>
          <p:cNvSpPr>
            <a:spLocks noGrp="1"/>
          </p:cNvSpPr>
          <p:nvPr>
            <p:ph idx="10"/>
          </p:nvPr>
        </p:nvSpPr>
        <p:spPr>
          <a:xfrm>
            <a:off x="453100" y="836712"/>
            <a:ext cx="11253818" cy="5659818"/>
          </a:xfrm>
        </p:spPr>
        <p:txBody>
          <a:bodyPr>
            <a:normAutofit/>
          </a:bodyPr>
          <a:lstStyle>
            <a:lvl1pPr marL="342900" indent="-342900" latinLnBrk="0">
              <a:buFont typeface="Wingdings" panose="05000000000000000000" pitchFamily="2" charset="2"/>
              <a:buChar char="§"/>
              <a:defRPr sz="1800" baseline="0">
                <a:latin typeface="Century Gothic" panose="020B0502020202020204" pitchFamily="34" charset="0"/>
                <a:ea typeface="+mn-ea"/>
              </a:defRPr>
            </a:lvl1pPr>
            <a:lvl2pPr marL="742950" indent="-285750" latinLnBrk="0">
              <a:buFont typeface="Wingdings" panose="05000000000000000000" pitchFamily="2" charset="2"/>
              <a:buChar char="§"/>
              <a:defRPr sz="1800" baseline="0">
                <a:latin typeface="Century Gothic" panose="020B0502020202020204" pitchFamily="34" charset="0"/>
                <a:ea typeface="+mn-ea"/>
              </a:defRPr>
            </a:lvl2pPr>
            <a:lvl3pPr marL="1143000" indent="-228600" latinLnBrk="0">
              <a:buFont typeface="Wingdings" panose="05000000000000000000" pitchFamily="2" charset="2"/>
              <a:buChar char="§"/>
              <a:defRPr sz="1600" baseline="0">
                <a:latin typeface="Century Gothic" panose="020B0502020202020204" pitchFamily="34" charset="0"/>
                <a:ea typeface="+mn-ea"/>
              </a:defRPr>
            </a:lvl3pPr>
            <a:lvl4pPr marL="1600200" indent="-228600" latinLnBrk="0">
              <a:buFont typeface="Wingdings" panose="05000000000000000000" pitchFamily="2" charset="2"/>
              <a:buChar char="§"/>
              <a:defRPr sz="1600" baseline="0">
                <a:latin typeface="Century Gothic" panose="020B0502020202020204" pitchFamily="34" charset="0"/>
                <a:ea typeface="+mn-ea"/>
              </a:defRPr>
            </a:lvl4pPr>
            <a:lvl5pPr marL="2057400" indent="-228600" latinLnBrk="0">
              <a:buFont typeface="Wingdings" panose="05000000000000000000" pitchFamily="2" charset="2"/>
              <a:buChar char="§"/>
              <a:defRPr sz="1600" baseline="0">
                <a:latin typeface="Century Gothic" panose="020B0502020202020204" pitchFamily="34" charset="0"/>
                <a:ea typeface="+mn-ea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15" name="슬라이드 번호 개체 틀 5"/>
          <p:cNvSpPr>
            <a:spLocks noGrp="1"/>
          </p:cNvSpPr>
          <p:nvPr>
            <p:ph type="sldNum" sz="quarter" idx="14"/>
          </p:nvPr>
        </p:nvSpPr>
        <p:spPr>
          <a:xfrm>
            <a:off x="11074401" y="6519864"/>
            <a:ext cx="107103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D493B47-E977-46F8-8C2F-7DA674317049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  <p:sp>
        <p:nvSpPr>
          <p:cNvPr id="6" name="부제목 2"/>
          <p:cNvSpPr txBox="1">
            <a:spLocks/>
          </p:cNvSpPr>
          <p:nvPr userDrawn="1"/>
        </p:nvSpPr>
        <p:spPr>
          <a:xfrm>
            <a:off x="2224728" y="6535891"/>
            <a:ext cx="7704856" cy="332050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 2"/>
              <a:buChar char="²"/>
              <a:defRPr kumimoji="0" sz="32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742950" indent="-285750" algn="l" rtl="0" eaLnBrk="1" latinLnBrk="1" hangingPunct="1">
              <a:spcBef>
                <a:spcPct val="20000"/>
              </a:spcBef>
              <a:buClr>
                <a:schemeClr val="accent3"/>
              </a:buClr>
              <a:buSzPct val="85000"/>
              <a:buFont typeface="Wingdings"/>
              <a:buChar char="u"/>
              <a:defRPr kumimoji="0" sz="28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143000" indent="-228600" algn="l" rtl="0" eaLnBrk="1" latinLnBrk="1" hangingPunct="1">
              <a:spcBef>
                <a:spcPct val="20000"/>
              </a:spcBef>
              <a:buClr>
                <a:schemeClr val="accent4"/>
              </a:buClr>
              <a:buSzPct val="80000"/>
              <a:buFont typeface="Wingdings"/>
              <a:buChar char="u"/>
              <a:defRPr kumimoji="0" sz="26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600200" indent="-228600" algn="l" rtl="0" eaLnBrk="1" latinLnBrk="1" hangingPunct="1">
              <a:spcBef>
                <a:spcPct val="20000"/>
              </a:spcBef>
              <a:buClr>
                <a:schemeClr val="accent5"/>
              </a:buClr>
              <a:buSzPct val="75000"/>
              <a:buFont typeface="Wingdings"/>
              <a:buChar char="u"/>
              <a:defRPr kumimoji="0" sz="24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2057400" indent="-228600" algn="l" rtl="0" eaLnBrk="1" latinLnBrk="1" hangingPunct="1">
              <a:spcBef>
                <a:spcPct val="20000"/>
              </a:spcBef>
              <a:buClr>
                <a:schemeClr val="accent6"/>
              </a:buClr>
              <a:buSzPct val="70000"/>
              <a:buFont typeface="Wingdings"/>
              <a:buChar char="u"/>
              <a:defRPr kumimoji="0" sz="20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rtl="0" eaLnBrk="1" latinLnBrk="1" hangingPunct="1">
              <a:spcBef>
                <a:spcPct val="20000"/>
              </a:spcBef>
              <a:buClr>
                <a:schemeClr val="tx2"/>
              </a:buClr>
              <a:buSzPct val="60000"/>
              <a:buFont typeface="Wingdings"/>
              <a:buChar char="u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latinLnBrk="1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"/>
              <a:buChar char="u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latinLnBrk="1" hangingPunct="1">
              <a:spcBef>
                <a:spcPct val="20000"/>
              </a:spcBef>
              <a:buClr>
                <a:schemeClr val="accent2"/>
              </a:buClr>
              <a:buSzPct val="55000"/>
              <a:buFont typeface="Wingdings"/>
              <a:buChar char="u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SzPct val="50000"/>
              <a:buFont typeface="Wingdings"/>
              <a:buChar char="u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200" dirty="0" smtClean="0">
                <a:solidFill>
                  <a:schemeClr val="bg1">
                    <a:lumMod val="75000"/>
                  </a:schemeClr>
                </a:solidFill>
              </a:rPr>
              <a:t>Prof. Youngsup Kim, idebtor@gmail.com CSEE Dept., Handong Global University</a:t>
            </a:r>
            <a:endParaRPr lang="ko-KR" altLang="en-US" sz="1200" dirty="0" smtClean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09089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61000">
                <a:schemeClr val="bg1">
                  <a:alpha val="40000"/>
                </a:schemeClr>
              </a:gs>
            </a:gsLst>
            <a:lin ang="5400000" scaled="1"/>
            <a:tileRect/>
          </a:gradFill>
          <a:ln w="19050" cap="sq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ko-KR" altLang="en-US" sz="1800" baseline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rtlCol="0">
            <a:normAutofit/>
          </a:bodyPr>
          <a:lstStyle/>
          <a:p>
            <a:pPr lvl="0" eaLnBrk="1" latinLnBrk="0" hangingPunct="1"/>
            <a:r>
              <a:rPr kumimoji="0" lang="ko-KR" altLang="en-US" dirty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dirty="0"/>
              <a:t>둘째 수준</a:t>
            </a:r>
          </a:p>
          <a:p>
            <a:pPr lvl="2" eaLnBrk="1" latinLnBrk="0" hangingPunct="1"/>
            <a:r>
              <a:rPr kumimoji="0" lang="ko-KR" altLang="en-US" dirty="0"/>
              <a:t>셋째 수준</a:t>
            </a:r>
          </a:p>
          <a:p>
            <a:pPr lvl="3" eaLnBrk="1" latinLnBrk="0" hangingPunct="1"/>
            <a:r>
              <a:rPr kumimoji="0" lang="ko-KR" altLang="en-US" dirty="0"/>
              <a:t>넷째 수준</a:t>
            </a:r>
          </a:p>
          <a:p>
            <a:pPr lvl="4" eaLnBrk="1" latinLnBrk="0" hangingPunct="1"/>
            <a:r>
              <a:rPr kumimoji="0" lang="ko-KR" altLang="en-US" dirty="0"/>
              <a:t>다섯째 수준</a:t>
            </a:r>
            <a:endParaRPr kumimoji="0"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rtlCol="0" anchor="ctr"/>
          <a:lstStyle>
            <a:lvl1pPr algn="l" eaLnBrk="1" latinLnBrk="0" hangingPunct="1">
              <a:defRPr kumimoji="0" sz="1200" baseline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fld id="{AC778754-33AA-481A-B885-58843B94B2EC}" type="datetime1">
              <a:rPr lang="ko-KR" altLang="en-US" smtClean="0"/>
              <a:pPr/>
              <a:t>20-07-21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rtlCol="0" anchor="ctr"/>
          <a:lstStyle>
            <a:lvl1pPr algn="ctr" eaLnBrk="1" latinLnBrk="0" hangingPunct="1">
              <a:defRPr kumimoji="0" sz="1200" baseline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altLang="ko-KR"/>
              <a:t>Data Structures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1074763" y="6448252"/>
            <a:ext cx="1069909" cy="365125"/>
          </a:xfrm>
          <a:prstGeom prst="rect">
            <a:avLst/>
          </a:prstGeom>
        </p:spPr>
        <p:txBody>
          <a:bodyPr vert="horz" rtlCol="0" anchor="ctr"/>
          <a:lstStyle>
            <a:lvl1pPr algn="r" eaLnBrk="1" latinLnBrk="0" hangingPunct="1">
              <a:defRPr kumimoji="0" sz="1200" baseline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fld id="{9085FD98-BA4B-4537-9251-5519BF53286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rtlCol="0" anchor="ctr">
            <a:normAutofit/>
            <a:scene3d>
              <a:camera prst="orthographicFront" fov="0">
                <a:rot lat="0" lon="0" rev="0"/>
              </a:camera>
              <a:lightRig rig="glow" dir="t">
                <a:rot lat="0" lon="0" rev="4500000"/>
              </a:lightRig>
            </a:scene3d>
            <a:sp3d prstMaterial="matte">
              <a:contourClr>
                <a:schemeClr val="accent1">
                  <a:alpha val="95000"/>
                </a:schemeClr>
              </a:contourClr>
            </a:sp3d>
          </a:bodyPr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2" r:id="rId4"/>
    <p:sldLayoutId id="2147483703" r:id="rId5"/>
    <p:sldLayoutId id="2147483704" r:id="rId6"/>
    <p:sldLayoutId id="2147483705" r:id="rId7"/>
  </p:sldLayoutIdLst>
  <p:hf hdr="0" ftr="0" dt="0"/>
  <p:txStyles>
    <p:titleStyle>
      <a:lvl1pPr algn="ctr" rtl="0" eaLnBrk="1" latinLnBrk="1" hangingPunct="1">
        <a:spcBef>
          <a:spcPct val="0"/>
        </a:spcBef>
        <a:buNone/>
        <a:defRPr kumimoji="0" sz="4400" b="1" kern="1200" spc="50" baseline="0" dirty="0" smtClean="0">
          <a:ln>
            <a:noFill/>
            <a:prstDash val="solid"/>
          </a:ln>
          <a:gradFill flip="none" rotWithShape="1">
            <a:gsLst>
              <a:gs pos="0">
                <a:schemeClr val="tx2"/>
              </a:gs>
              <a:gs pos="26000">
                <a:schemeClr val="tx2"/>
              </a:gs>
              <a:gs pos="41000">
                <a:schemeClr val="tx2">
                  <a:shade val="90000"/>
                </a:schemeClr>
              </a:gs>
              <a:gs pos="67000">
                <a:schemeClr val="tx2">
                  <a:shade val="50000"/>
                </a:schemeClr>
              </a:gs>
              <a:gs pos="95000">
                <a:schemeClr val="tx2"/>
              </a:gs>
            </a:gsLst>
            <a:lin ang="5400000" scaled="1"/>
            <a:tileRect/>
          </a:gradFill>
          <a:effectLst/>
          <a:latin typeface="Century Gothic" panose="020B0502020202020204" pitchFamily="34" charset="0"/>
          <a:ea typeface="+mj-ea"/>
          <a:cs typeface="+mj-cs"/>
        </a:defRPr>
      </a:lvl1pPr>
      <a:lvl2pPr eaLnBrk="1" latinLnBrk="1" hangingPunct="1">
        <a:defRPr kumimoji="0">
          <a:solidFill>
            <a:schemeClr val="tx2"/>
          </a:solidFill>
        </a:defRPr>
      </a:lvl2pPr>
      <a:lvl3pPr eaLnBrk="1" latinLnBrk="1" hangingPunct="1">
        <a:defRPr kumimoji="0">
          <a:solidFill>
            <a:schemeClr val="tx2"/>
          </a:solidFill>
        </a:defRPr>
      </a:lvl3pPr>
      <a:lvl4pPr eaLnBrk="1" latinLnBrk="1" hangingPunct="1">
        <a:defRPr kumimoji="0">
          <a:solidFill>
            <a:schemeClr val="tx2"/>
          </a:solidFill>
        </a:defRPr>
      </a:lvl4pPr>
      <a:lvl5pPr eaLnBrk="1" latinLnBrk="1" hangingPunct="1">
        <a:defRPr kumimoji="0">
          <a:solidFill>
            <a:schemeClr val="tx2"/>
          </a:solidFill>
        </a:defRPr>
      </a:lvl5pPr>
      <a:lvl6pPr eaLnBrk="1" latinLnBrk="1" hangingPunct="1">
        <a:defRPr kumimoji="0">
          <a:solidFill>
            <a:schemeClr val="tx2"/>
          </a:solidFill>
        </a:defRPr>
      </a:lvl6pPr>
      <a:lvl7pPr eaLnBrk="1" latinLnBrk="1" hangingPunct="1">
        <a:defRPr kumimoji="0">
          <a:solidFill>
            <a:schemeClr val="tx2"/>
          </a:solidFill>
        </a:defRPr>
      </a:lvl7pPr>
      <a:lvl8pPr eaLnBrk="1" latinLnBrk="1" hangingPunct="1">
        <a:defRPr kumimoji="0">
          <a:solidFill>
            <a:schemeClr val="tx2"/>
          </a:solidFill>
        </a:defRPr>
      </a:lvl8pPr>
      <a:lvl9pPr eaLnBrk="1" latinLnBrk="1" hangingPunct="1">
        <a:defRPr kumimoji="0">
          <a:solidFill>
            <a:schemeClr val="tx2"/>
          </a:solidFill>
        </a:defRPr>
      </a:lvl9pPr>
    </p:titleStyle>
    <p:bodyStyle>
      <a:lvl1pPr marL="342900" indent="-342900" algn="l" rtl="0" eaLnBrk="1" latinLnBrk="1" hangingPunct="1">
        <a:spcBef>
          <a:spcPct val="20000"/>
        </a:spcBef>
        <a:buClr>
          <a:schemeClr val="accent2"/>
        </a:buClr>
        <a:buFont typeface="Wingdings 2"/>
        <a:buChar char="²"/>
        <a:defRPr kumimoji="0" sz="3200" kern="1200" baseline="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1pPr>
      <a:lvl2pPr marL="742950" indent="-285750" algn="l" rtl="0" eaLnBrk="1" latinLnBrk="1" hangingPunct="1">
        <a:spcBef>
          <a:spcPct val="20000"/>
        </a:spcBef>
        <a:buClr>
          <a:schemeClr val="accent3"/>
        </a:buClr>
        <a:buSzPct val="85000"/>
        <a:buFont typeface="Wingdings"/>
        <a:buChar char="u"/>
        <a:defRPr kumimoji="0" sz="2800" kern="1200" baseline="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2pPr>
      <a:lvl3pPr marL="1143000" indent="-228600" algn="l" rtl="0" eaLnBrk="1" latinLnBrk="1" hangingPunct="1">
        <a:spcBef>
          <a:spcPct val="20000"/>
        </a:spcBef>
        <a:buClr>
          <a:schemeClr val="accent4"/>
        </a:buClr>
        <a:buSzPct val="80000"/>
        <a:buFont typeface="Wingdings"/>
        <a:buChar char="u"/>
        <a:defRPr kumimoji="0" sz="2600" kern="1200" baseline="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3pPr>
      <a:lvl4pPr marL="1600200" indent="-228600" algn="l" rtl="0" eaLnBrk="1" latinLnBrk="1" hangingPunct="1">
        <a:spcBef>
          <a:spcPct val="20000"/>
        </a:spcBef>
        <a:buClr>
          <a:schemeClr val="accent5"/>
        </a:buClr>
        <a:buSzPct val="75000"/>
        <a:buFont typeface="Wingdings"/>
        <a:buChar char="u"/>
        <a:defRPr kumimoji="0" sz="2400" kern="1200" baseline="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4pPr>
      <a:lvl5pPr marL="2057400" indent="-228600" algn="l" rtl="0" eaLnBrk="1" latinLnBrk="1" hangingPunct="1">
        <a:spcBef>
          <a:spcPct val="20000"/>
        </a:spcBef>
        <a:buClr>
          <a:schemeClr val="accent6"/>
        </a:buClr>
        <a:buSzPct val="70000"/>
        <a:buFont typeface="Wingdings"/>
        <a:buChar char="u"/>
        <a:defRPr kumimoji="0" sz="2000" kern="1200" baseline="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5pPr>
      <a:lvl6pPr marL="2514600" indent="-228600" algn="l" rtl="0" eaLnBrk="1" latinLnBrk="1" hangingPunct="1">
        <a:spcBef>
          <a:spcPct val="20000"/>
        </a:spcBef>
        <a:buClr>
          <a:schemeClr val="tx2"/>
        </a:buClr>
        <a:buSzPct val="60000"/>
        <a:buFont typeface="Wingdings"/>
        <a:buChar char="u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eaLnBrk="1" latinLnBrk="1" hangingPunct="1">
        <a:spcBef>
          <a:spcPct val="20000"/>
        </a:spcBef>
        <a:buClr>
          <a:schemeClr val="accent1"/>
        </a:buClr>
        <a:buSzPct val="60000"/>
        <a:buFont typeface="Wingdings"/>
        <a:buChar char="u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eaLnBrk="1" latinLnBrk="1" hangingPunct="1">
        <a:spcBef>
          <a:spcPct val="20000"/>
        </a:spcBef>
        <a:buClr>
          <a:schemeClr val="accent2"/>
        </a:buClr>
        <a:buSzPct val="55000"/>
        <a:buFont typeface="Wingdings"/>
        <a:buChar char="u"/>
        <a:defRPr kumimoji="0"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eaLnBrk="1" latinLnBrk="1" hangingPunct="1">
        <a:spcBef>
          <a:spcPct val="20000"/>
        </a:spcBef>
        <a:buClr>
          <a:schemeClr val="accent3"/>
        </a:buClr>
        <a:buSzPct val="50000"/>
        <a:buFont typeface="Wingdings"/>
        <a:buChar char="u"/>
        <a:defRPr kumimoji="0"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ndroid.com/training/constraint-layout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9.png"/><Relationship Id="rId4" Type="http://schemas.openxmlformats.org/officeDocument/2006/relationships/image" Target="../media/image4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0.png"/><Relationship Id="rId4" Type="http://schemas.openxmlformats.org/officeDocument/2006/relationships/image" Target="../media/image5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raywenderlich.com/9193-constraintlayout-tutorial-for-android-getting-started" TargetMode="Externa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hyperlink" Target="https://developer.android.com/training/basics/firstapp/building-ui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6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5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8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FA164C2-2126-40C6-89DC-721C7FDD0C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5FD98-BA4B-4537-9251-5519BF532862}" type="slidenum">
              <a:rPr lang="ko-KR" altLang="en-US" smtClean="0"/>
              <a:pPr/>
              <a:t>1</a:t>
            </a:fld>
            <a:endParaRPr lang="ko-KR" altLang="en-US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FAAAC739-984E-4671-8E8D-A38DC0A18EDF}"/>
              </a:ext>
            </a:extLst>
          </p:cNvPr>
          <p:cNvSpPr txBox="1">
            <a:spLocks/>
          </p:cNvSpPr>
          <p:nvPr/>
        </p:nvSpPr>
        <p:spPr>
          <a:xfrm>
            <a:off x="119336" y="2708920"/>
            <a:ext cx="936104" cy="360040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hangingPunct="1">
              <a:defRPr sz="4400">
                <a:solidFill>
                  <a:srgbClr val="FFFFFF"/>
                </a:solidFill>
              </a:defRPr>
            </a:pPr>
            <a:r>
              <a:rPr lang="en-US" altLang="ko-KR" sz="2000" dirty="0" smtClean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01</a:t>
            </a:r>
            <a:endParaRPr lang="en-US" altLang="ko-KR" sz="1200" dirty="0">
              <a:solidFill>
                <a:srgbClr val="FFFFF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80948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01-1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코드 편집기 살펴보기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>
                <a:sym typeface="Wingdings" panose="05000000000000000000" pitchFamily="2" charset="2"/>
              </a:rPr>
              <a:t>코드를 수정했는데 에러가 그대로 있다고 표시가 나타나나요</a:t>
            </a:r>
            <a:r>
              <a:rPr lang="en-US" altLang="ko-KR" dirty="0" smtClean="0">
                <a:sym typeface="Wingdings" panose="05000000000000000000" pitchFamily="2" charset="2"/>
              </a:rPr>
              <a:t>?</a:t>
            </a:r>
            <a:r>
              <a:rPr lang="en-US" altLang="ko-KR" dirty="0">
                <a:sym typeface="Wingdings" panose="05000000000000000000" pitchFamily="2" charset="2"/>
              </a:rPr>
              <a:t/>
            </a:r>
            <a:br>
              <a:rPr lang="en-US" altLang="ko-KR" dirty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오류가 수정되면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안스는 자동으로 그 내용을 반영하지만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모든 파일 내용을 자동으로 반영하지는 않습니다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  <a:r>
              <a:rPr lang="ko-KR" altLang="en-US" dirty="0" smtClean="0">
                <a:sym typeface="Wingdings" panose="05000000000000000000" pitchFamily="2" charset="2"/>
              </a:rPr>
              <a:t>특히 </a:t>
            </a:r>
            <a:r>
              <a:rPr lang="en-US" altLang="ko-KR" dirty="0" smtClean="0">
                <a:sym typeface="Wingdings" panose="05000000000000000000" pitchFamily="2" charset="2"/>
              </a:rPr>
              <a:t>xml </a:t>
            </a:r>
            <a:r>
              <a:rPr lang="ko-KR" altLang="en-US" dirty="0" smtClean="0">
                <a:sym typeface="Wingdings" panose="05000000000000000000" pitchFamily="2" charset="2"/>
              </a:rPr>
              <a:t>파일이나 </a:t>
            </a:r>
            <a:r>
              <a:rPr lang="en-US" altLang="ko-KR" dirty="0" smtClean="0">
                <a:sym typeface="Wingdings" panose="05000000000000000000" pitchFamily="2" charset="2"/>
              </a:rPr>
              <a:t>image</a:t>
            </a:r>
            <a:r>
              <a:rPr lang="ko-KR" altLang="en-US" dirty="0" smtClean="0">
                <a:sym typeface="Wingdings" panose="05000000000000000000" pitchFamily="2" charset="2"/>
              </a:rPr>
              <a:t>파일들이 그럴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이런 경우 화면 위쪽 </a:t>
            </a:r>
            <a:r>
              <a:rPr lang="ko-KR" altLang="en-US" dirty="0" err="1" smtClean="0">
                <a:sym typeface="Wingdings" panose="05000000000000000000" pitchFamily="2" charset="2"/>
              </a:rPr>
              <a:t>툴바</a:t>
            </a:r>
            <a:r>
              <a:rPr lang="ko-KR" altLang="en-US" dirty="0" smtClean="0">
                <a:sym typeface="Wingdings" panose="05000000000000000000" pitchFamily="2" charset="2"/>
              </a:rPr>
              <a:t> 중에서 오른쪽에 있는 </a:t>
            </a:r>
            <a:r>
              <a:rPr lang="en-US" altLang="ko-KR" dirty="0" smtClean="0">
                <a:sym typeface="Wingdings" panose="05000000000000000000" pitchFamily="2" charset="2"/>
              </a:rPr>
              <a:t>[</a:t>
            </a:r>
            <a:r>
              <a:rPr lang="en-US" altLang="ko-KR" b="1" dirty="0" smtClean="0">
                <a:sym typeface="Wingdings" panose="05000000000000000000" pitchFamily="2" charset="2"/>
              </a:rPr>
              <a:t>Sync Project with </a:t>
            </a:r>
            <a:r>
              <a:rPr lang="en-US" altLang="ko-KR" b="1" dirty="0" err="1" smtClean="0">
                <a:sym typeface="Wingdings" panose="05000000000000000000" pitchFamily="2" charset="2"/>
              </a:rPr>
              <a:t>Gradle</a:t>
            </a:r>
            <a:r>
              <a:rPr lang="en-US" altLang="ko-KR" b="1" dirty="0" smtClean="0">
                <a:sym typeface="Wingdings" panose="05000000000000000000" pitchFamily="2" charset="2"/>
              </a:rPr>
              <a:t> Files</a:t>
            </a:r>
            <a:r>
              <a:rPr lang="en-US" altLang="ko-KR" dirty="0" smtClean="0">
                <a:sym typeface="Wingdings" panose="05000000000000000000" pitchFamily="2" charset="2"/>
              </a:rPr>
              <a:t>] </a:t>
            </a:r>
            <a:r>
              <a:rPr lang="ko-KR" altLang="en-US" dirty="0" smtClean="0">
                <a:sym typeface="Wingdings" panose="05000000000000000000" pitchFamily="2" charset="2"/>
              </a:rPr>
              <a:t>아이콘을 클릭합니다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>[File] </a:t>
            </a:r>
            <a:r>
              <a:rPr lang="ko-KR" altLang="en-US" dirty="0" smtClean="0">
                <a:sym typeface="Wingdings" panose="05000000000000000000" pitchFamily="2" charset="2"/>
              </a:rPr>
              <a:t>메뉴에도 같은 항목이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10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6680" y="2420888"/>
            <a:ext cx="4007721" cy="157303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왼쪽 화살표 13"/>
          <p:cNvSpPr/>
          <p:nvPr/>
        </p:nvSpPr>
        <p:spPr>
          <a:xfrm rot="16200000">
            <a:off x="9533052" y="2265910"/>
            <a:ext cx="540315" cy="357634"/>
          </a:xfrm>
          <a:prstGeom prst="lef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9026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01-1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코드 편집기 살펴보기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>
                <a:sym typeface="Wingdings" panose="05000000000000000000" pitchFamily="2" charset="2"/>
              </a:rPr>
              <a:t>소스 코드 세 번째 줄에 있는 </a:t>
            </a:r>
            <a:r>
              <a:rPr lang="en-US" altLang="ko-KR" dirty="0" smtClean="0">
                <a:sym typeface="Wingdings" panose="05000000000000000000" pitchFamily="2" charset="2"/>
              </a:rPr>
              <a:t>'import …' </a:t>
            </a:r>
            <a:r>
              <a:rPr lang="ko-KR" altLang="en-US" dirty="0" smtClean="0">
                <a:sym typeface="Wingdings" panose="05000000000000000000" pitchFamily="2" charset="2"/>
              </a:rPr>
              <a:t>부분의 왼쪽 </a:t>
            </a:r>
            <a:r>
              <a:rPr lang="ko-KR" altLang="en-US" dirty="0" err="1" smtClean="0">
                <a:sym typeface="Wingdings" panose="05000000000000000000" pitchFamily="2" charset="2"/>
              </a:rPr>
              <a:t>거터</a:t>
            </a:r>
            <a:r>
              <a:rPr lang="ko-KR" altLang="en-US" dirty="0" smtClean="0">
                <a:sym typeface="Wingdings" panose="05000000000000000000" pitchFamily="2" charset="2"/>
              </a:rPr>
              <a:t> 영역에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조그만 플러스 표시</a:t>
            </a:r>
            <a:r>
              <a:rPr lang="ko-KR" altLang="en-US" dirty="0">
                <a:sym typeface="Wingdings" panose="05000000000000000000" pitchFamily="2" charset="2"/>
              </a:rPr>
              <a:t>가 있는데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이것을 </a:t>
            </a:r>
            <a:r>
              <a:rPr lang="ko-KR" altLang="en-US" dirty="0" smtClean="0">
                <a:sym typeface="Wingdings" panose="05000000000000000000" pitchFamily="2" charset="2"/>
              </a:rPr>
              <a:t>누르면 숨겨 있는 코드가 펼쳐집니다</a:t>
            </a:r>
            <a:r>
              <a:rPr lang="en-US" altLang="ko-KR" dirty="0" smtClean="0">
                <a:sym typeface="Wingdings" panose="05000000000000000000" pitchFamily="2" charset="2"/>
              </a:rPr>
              <a:t>. import </a:t>
            </a:r>
            <a:r>
              <a:rPr lang="ko-KR" altLang="en-US" dirty="0" smtClean="0">
                <a:sym typeface="Wingdings" panose="05000000000000000000" pitchFamily="2" charset="2"/>
              </a:rPr>
              <a:t>구문이 많으면 주요 코드를 보기 어렵기 때문에 숨겨둔 것입니다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b="1" dirty="0" smtClean="0">
                <a:solidFill>
                  <a:srgbClr val="7030A0"/>
                </a:solidFill>
                <a:sym typeface="Wingdings" panose="05000000000000000000" pitchFamily="2" charset="2"/>
              </a:rPr>
              <a:t>조그만 마이너스 표시들은</a:t>
            </a:r>
            <a:r>
              <a:rPr lang="ko-KR" altLang="en-US" dirty="0" smtClean="0">
                <a:solidFill>
                  <a:srgbClr val="7030A0"/>
                </a:solidFill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다음 구문들을 숨길 수 있다는 표시입니다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물론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다시 펼칠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몇 번 연습하여 익숙해지십시오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11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3672" y="2420888"/>
            <a:ext cx="5159187" cy="2918713"/>
          </a:xfrm>
          <a:prstGeom prst="rect">
            <a:avLst/>
          </a:prstGeom>
        </p:spPr>
      </p:pic>
      <p:sp>
        <p:nvSpPr>
          <p:cNvPr id="14" name="왼쪽 화살표 13"/>
          <p:cNvSpPr/>
          <p:nvPr/>
        </p:nvSpPr>
        <p:spPr>
          <a:xfrm rot="10800000">
            <a:off x="2985650" y="3121480"/>
            <a:ext cx="540315" cy="357634"/>
          </a:xfrm>
          <a:prstGeom prst="lef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왼쪽 화살표 8"/>
          <p:cNvSpPr/>
          <p:nvPr/>
        </p:nvSpPr>
        <p:spPr>
          <a:xfrm rot="10800000">
            <a:off x="2950940" y="4179706"/>
            <a:ext cx="540315" cy="357634"/>
          </a:xfrm>
          <a:prstGeom prst="left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왼쪽 화살표 9"/>
          <p:cNvSpPr/>
          <p:nvPr/>
        </p:nvSpPr>
        <p:spPr>
          <a:xfrm rot="10800000">
            <a:off x="2950939" y="4814725"/>
            <a:ext cx="540315" cy="357634"/>
          </a:xfrm>
          <a:prstGeom prst="left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8051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01-1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코드 편집기 살펴보기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>
                <a:sym typeface="Wingdings" panose="05000000000000000000" pitchFamily="2" charset="2"/>
              </a:rPr>
              <a:t>코드 안에 사용된 클래스의 </a:t>
            </a:r>
            <a:r>
              <a:rPr lang="en-US" altLang="ko-KR" dirty="0" smtClean="0">
                <a:sym typeface="Wingdings" panose="05000000000000000000" pitchFamily="2" charset="2"/>
              </a:rPr>
              <a:t>API </a:t>
            </a:r>
            <a:r>
              <a:rPr lang="ko-KR" altLang="en-US" dirty="0" smtClean="0">
                <a:sym typeface="Wingdings" panose="05000000000000000000" pitchFamily="2" charset="2"/>
              </a:rPr>
              <a:t>를 확인할 수도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예를 들면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en-US" altLang="ko-KR" b="1" dirty="0" smtClean="0">
                <a:sym typeface="Wingdings" panose="05000000000000000000" pitchFamily="2" charset="2"/>
              </a:rPr>
              <a:t>AppCompactActivity</a:t>
            </a:r>
            <a:r>
              <a:rPr lang="ko-KR" altLang="en-US" dirty="0" smtClean="0">
                <a:sym typeface="Wingdings" panose="05000000000000000000" pitchFamily="2" charset="2"/>
              </a:rPr>
              <a:t>에 마우스를 클릭하여 커서를 위치하고 </a:t>
            </a:r>
            <a:r>
              <a:rPr lang="en-US" altLang="ko-KR" b="1" dirty="0" smtClean="0">
                <a:sym typeface="Wingdings" panose="05000000000000000000" pitchFamily="2" charset="2"/>
              </a:rPr>
              <a:t>&lt;</a:t>
            </a:r>
            <a:r>
              <a:rPr lang="en-US" altLang="ko-KR" b="1" dirty="0" err="1" smtClean="0">
                <a:sym typeface="Wingdings" panose="05000000000000000000" pitchFamily="2" charset="2"/>
              </a:rPr>
              <a:t>Cntl</a:t>
            </a:r>
            <a:r>
              <a:rPr lang="en-US" altLang="ko-KR" b="1" dirty="0" smtClean="0">
                <a:sym typeface="Wingdings" panose="05000000000000000000" pitchFamily="2" charset="2"/>
              </a:rPr>
              <a:t>&gt;&lt;Q&gt;</a:t>
            </a:r>
            <a:r>
              <a:rPr lang="ko-KR" altLang="en-US" dirty="0" smtClean="0">
                <a:sym typeface="Wingdings" panose="05000000000000000000" pitchFamily="2" charset="2"/>
              </a:rPr>
              <a:t>입력하면 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상당히 유용할 때가 많습니다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12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5800" y="2060848"/>
            <a:ext cx="6523285" cy="4061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772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01-1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코드 편집기 살펴보기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b="1" dirty="0" smtClean="0">
                <a:sym typeface="Wingdings" panose="05000000000000000000" pitchFamily="2" charset="2"/>
              </a:rPr>
              <a:t>코드 자동 완성 기능</a:t>
            </a:r>
            <a:r>
              <a:rPr lang="ko-KR" altLang="en-US" dirty="0" smtClean="0">
                <a:sym typeface="Wingdings" panose="05000000000000000000" pitchFamily="2" charset="2"/>
              </a:rPr>
              <a:t>을 사용하면 손쉽게 코딩을 할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b="1" dirty="0" err="1" smtClean="0">
                <a:sym typeface="Wingdings" panose="05000000000000000000" pitchFamily="2" charset="2"/>
              </a:rPr>
              <a:t>onCreate</a:t>
            </a:r>
            <a:r>
              <a:rPr lang="en-US" altLang="ko-KR" b="1" dirty="0" smtClean="0">
                <a:sym typeface="Wingdings" panose="05000000000000000000" pitchFamily="2" charset="2"/>
              </a:rPr>
              <a:t>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메소드에서</a:t>
            </a:r>
            <a:r>
              <a:rPr lang="ko-KR" altLang="en-US" dirty="0" smtClean="0">
                <a:sym typeface="Wingdings" panose="05000000000000000000" pitchFamily="2" charset="2"/>
              </a:rPr>
              <a:t> 중괄호가 끝난 아래쪽에 </a:t>
            </a:r>
            <a:r>
              <a:rPr lang="en-US" altLang="ko-KR" dirty="0" smtClean="0">
                <a:sym typeface="Wingdings" panose="05000000000000000000" pitchFamily="2" charset="2"/>
              </a:rPr>
              <a:t>'</a:t>
            </a:r>
            <a:r>
              <a:rPr lang="en-US" altLang="ko-KR" dirty="0" err="1" smtClean="0">
                <a:sym typeface="Wingdings" panose="05000000000000000000" pitchFamily="2" charset="2"/>
              </a:rPr>
              <a:t>Str</a:t>
            </a:r>
            <a:r>
              <a:rPr lang="en-US" altLang="ko-KR" dirty="0" smtClean="0">
                <a:sym typeface="Wingdings" panose="05000000000000000000" pitchFamily="2" charset="2"/>
              </a:rPr>
              <a:t>'</a:t>
            </a:r>
            <a:r>
              <a:rPr lang="ko-KR" altLang="en-US" dirty="0" smtClean="0">
                <a:sym typeface="Wingdings" panose="05000000000000000000" pitchFamily="2" charset="2"/>
              </a:rPr>
              <a:t>까지만 입력해보면 </a:t>
            </a:r>
            <a:r>
              <a:rPr lang="en-US" altLang="ko-KR" dirty="0" err="1" smtClean="0">
                <a:sym typeface="Wingdings" panose="05000000000000000000" pitchFamily="2" charset="2"/>
              </a:rPr>
              <a:t>Str</a:t>
            </a:r>
            <a:r>
              <a:rPr lang="ko-KR" altLang="en-US" dirty="0" smtClean="0">
                <a:sym typeface="Wingdings" panose="05000000000000000000" pitchFamily="2" charset="2"/>
              </a:rPr>
              <a:t>로 시작하는 코드 후보들이 표시됩니다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  <a:r>
              <a:rPr lang="ko-KR" altLang="en-US" dirty="0" smtClean="0">
                <a:sym typeface="Wingdings" panose="05000000000000000000" pitchFamily="2" charset="2"/>
              </a:rPr>
              <a:t>이 중에 하나를 선택한 후 탭이나 </a:t>
            </a:r>
            <a:r>
              <a:rPr lang="en-US" altLang="ko-KR" dirty="0" smtClean="0">
                <a:sym typeface="Wingdings" panose="05000000000000000000" pitchFamily="2" charset="2"/>
              </a:rPr>
              <a:t>&lt;Enter&gt;</a:t>
            </a:r>
            <a:r>
              <a:rPr lang="ko-KR" altLang="en-US" dirty="0" smtClean="0">
                <a:sym typeface="Wingdings" panose="05000000000000000000" pitchFamily="2" charset="2"/>
              </a:rPr>
              <a:t>를 누르면 자동으로 입력이 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이 기능을 이용하여      </a:t>
            </a:r>
            <a:r>
              <a:rPr lang="en-US" altLang="ko-KR" b="1" dirty="0" smtClean="0">
                <a:latin typeface="Consolas" panose="020B0609020204030204" pitchFamily="49" charset="0"/>
                <a:sym typeface="Wingdings" panose="05000000000000000000" pitchFamily="2" charset="2"/>
              </a:rPr>
              <a:t>String hello = new String(); </a:t>
            </a:r>
          </a:p>
          <a:p>
            <a:r>
              <a:rPr lang="en-US" altLang="ko-KR" b="1" dirty="0" smtClean="0">
                <a:latin typeface="Consolas" panose="020B0609020204030204" pitchFamily="49" charset="0"/>
                <a:sym typeface="Wingdings" panose="05000000000000000000" pitchFamily="2" charset="2"/>
              </a:rPr>
              <a:t>String() </a:t>
            </a:r>
            <a:r>
              <a:rPr lang="ko-KR" altLang="en-US" dirty="0" smtClean="0">
                <a:sym typeface="Wingdings" panose="05000000000000000000" pitchFamily="2" charset="2"/>
              </a:rPr>
              <a:t>여기 소괄호 안에 커서를 두고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&lt;</a:t>
            </a:r>
            <a:r>
              <a:rPr lang="en-US" altLang="ko-KR" b="1" dirty="0" err="1" smtClean="0">
                <a:solidFill>
                  <a:srgbClr val="C00000"/>
                </a:solidFill>
                <a:sym typeface="Wingdings" panose="05000000000000000000" pitchFamily="2" charset="2"/>
              </a:rPr>
              <a:t>Cntl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&gt;&lt;P&gt; </a:t>
            </a:r>
            <a:r>
              <a:rPr lang="ko-KR" altLang="en-US" dirty="0" smtClean="0">
                <a:sym typeface="Wingdings" panose="05000000000000000000" pitchFamily="2" charset="2"/>
              </a:rPr>
              <a:t>하면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사용 가능한 </a:t>
            </a:r>
            <a:r>
              <a:rPr lang="ko-KR" altLang="en-US" dirty="0" err="1" smtClean="0">
                <a:sym typeface="Wingdings" panose="05000000000000000000" pitchFamily="2" charset="2"/>
              </a:rPr>
              <a:t>파라미터가</a:t>
            </a:r>
            <a:r>
              <a:rPr lang="ko-KR" altLang="en-US" dirty="0" smtClean="0">
                <a:sym typeface="Wingdings" panose="05000000000000000000" pitchFamily="2" charset="2"/>
              </a:rPr>
              <a:t> 나열됩니다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이런 기능이 있다는 것을 알고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이제 코드를 원상 복구하십시오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13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100" y="2852936"/>
            <a:ext cx="7171606" cy="364359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0216" y="2458046"/>
            <a:ext cx="3660931" cy="4061818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7906002" y="3573016"/>
            <a:ext cx="3950637" cy="360040"/>
          </a:xfrm>
          <a:prstGeom prst="roundRect">
            <a:avLst/>
          </a:prstGeom>
          <a:solidFill>
            <a:srgbClr val="C00000">
              <a:alpha val="13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2855640" y="1664804"/>
            <a:ext cx="3950637" cy="360040"/>
          </a:xfrm>
          <a:prstGeom prst="roundRect">
            <a:avLst/>
          </a:prstGeom>
          <a:solidFill>
            <a:srgbClr val="C00000">
              <a:alpha val="13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3138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01-1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코드 편집기 살펴보기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>
                <a:sym typeface="Wingdings" panose="05000000000000000000" pitchFamily="2" charset="2"/>
              </a:rPr>
              <a:t>코드 생성</a:t>
            </a:r>
            <a:r>
              <a:rPr lang="en-US" altLang="ko-KR" dirty="0" smtClean="0">
                <a:sym typeface="Wingdings" panose="05000000000000000000" pitchFamily="2" charset="2"/>
              </a:rPr>
              <a:t>(Code Generation) </a:t>
            </a:r>
            <a:r>
              <a:rPr lang="ko-KR" altLang="en-US" dirty="0" smtClean="0">
                <a:sym typeface="Wingdings" panose="05000000000000000000" pitchFamily="2" charset="2"/>
              </a:rPr>
              <a:t>기능도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예를 들어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새 클래스를 만들고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생성자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(Constructor)</a:t>
            </a:r>
            <a:r>
              <a:rPr lang="ko-KR" altLang="en-US" dirty="0" smtClean="0">
                <a:sym typeface="Wingdings" panose="05000000000000000000" pitchFamily="2" charset="2"/>
              </a:rPr>
              <a:t>를 입력할 때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자동으로 생성자 코드를 완성할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또한 클래스를 상속해서 만든 경우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부모 클래스에 정의된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메소드를</a:t>
            </a:r>
            <a:r>
              <a:rPr lang="ko-KR" altLang="en-US" dirty="0" smtClean="0">
                <a:sym typeface="Wingdings" panose="05000000000000000000" pitchFamily="2" charset="2"/>
              </a:rPr>
              <a:t> 재정의</a:t>
            </a:r>
            <a:r>
              <a:rPr lang="en-US" altLang="ko-KR" dirty="0" smtClean="0">
                <a:sym typeface="Wingdings" panose="05000000000000000000" pitchFamily="2" charset="2"/>
              </a:rPr>
              <a:t>(Overriding)</a:t>
            </a:r>
            <a:r>
              <a:rPr lang="ko-KR" altLang="en-US" dirty="0" smtClean="0">
                <a:sym typeface="Wingdings" panose="05000000000000000000" pitchFamily="2" charset="2"/>
              </a:rPr>
              <a:t>하는 코드 자동으로 생성할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예제로</a:t>
            </a:r>
            <a:r>
              <a:rPr lang="en-US" altLang="ko-KR" dirty="0" smtClean="0">
                <a:sym typeface="Wingdings" panose="05000000000000000000" pitchFamily="2" charset="2"/>
              </a:rPr>
              <a:t>, MainActivity </a:t>
            </a:r>
            <a:r>
              <a:rPr lang="ko-KR" altLang="en-US" dirty="0" smtClean="0">
                <a:sym typeface="Wingdings" panose="05000000000000000000" pitchFamily="2" charset="2"/>
              </a:rPr>
              <a:t>클래스는 </a:t>
            </a:r>
            <a:r>
              <a:rPr lang="en-US" altLang="ko-KR" dirty="0" smtClean="0">
                <a:sym typeface="Wingdings" panose="05000000000000000000" pitchFamily="2" charset="2"/>
              </a:rPr>
              <a:t>AppCompatActivity </a:t>
            </a:r>
            <a:r>
              <a:rPr lang="ko-KR" altLang="en-US" dirty="0" smtClean="0">
                <a:sym typeface="Wingdings" panose="05000000000000000000" pitchFamily="2" charset="2"/>
              </a:rPr>
              <a:t>클래스를 상속해서 만들었으므로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부모 클래스의 메소드 하나를 재정의 </a:t>
            </a:r>
            <a:r>
              <a:rPr lang="en-US" altLang="ko-KR" dirty="0" smtClean="0">
                <a:sym typeface="Wingdings" panose="05000000000000000000" pitchFamily="2" charset="2"/>
              </a:rPr>
              <a:t>Overriding</a:t>
            </a:r>
            <a:r>
              <a:rPr lang="ko-KR" altLang="en-US" dirty="0" smtClean="0">
                <a:sym typeface="Wingdings" panose="05000000000000000000" pitchFamily="2" charset="2"/>
              </a:rPr>
              <a:t>하는 코드를 자동으로 생성하고자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onCreate() </a:t>
            </a:r>
            <a:r>
              <a:rPr lang="ko-KR" altLang="en-US" dirty="0" smtClean="0">
                <a:sym typeface="Wingdings" panose="05000000000000000000" pitchFamily="2" charset="2"/>
              </a:rPr>
              <a:t>메소드가 끝난 다음</a:t>
            </a:r>
            <a:r>
              <a:rPr lang="en-US" altLang="ko-KR" dirty="0" smtClean="0">
                <a:sym typeface="Wingdings" panose="05000000000000000000" pitchFamily="2" charset="2"/>
              </a:rPr>
              <a:t>, &lt;Enter&gt;</a:t>
            </a:r>
            <a:r>
              <a:rPr lang="ko-KR" altLang="en-US" dirty="0" smtClean="0">
                <a:sym typeface="Wingdings" panose="05000000000000000000" pitchFamily="2" charset="2"/>
              </a:rPr>
              <a:t>해서 빈 줄을 넣고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마우스 오른쪽을 클릭하여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나타난 메뉴에서 </a:t>
            </a:r>
            <a:r>
              <a:rPr lang="en-US" altLang="ko-KR" b="1" dirty="0" smtClean="0">
                <a:sym typeface="Wingdings" panose="05000000000000000000" pitchFamily="2" charset="2"/>
              </a:rPr>
              <a:t>[Generate …]</a:t>
            </a:r>
            <a:r>
              <a:rPr lang="ko-KR" altLang="en-US" dirty="0" smtClean="0">
                <a:sym typeface="Wingdings" panose="05000000000000000000" pitchFamily="2" charset="2"/>
              </a:rPr>
              <a:t>를 선택하면</a:t>
            </a:r>
            <a:r>
              <a:rPr lang="en-US" altLang="ko-KR" dirty="0" smtClean="0">
                <a:sym typeface="Wingdings" panose="05000000000000000000" pitchFamily="2" charset="2"/>
              </a:rPr>
              <a:t>,</a:t>
            </a:r>
            <a:r>
              <a:rPr lang="ko-KR" altLang="en-US" dirty="0" smtClean="0">
                <a:sym typeface="Wingdings" panose="05000000000000000000" pitchFamily="2" charset="2"/>
              </a:rPr>
              <a:t> 코드 생성을 위한 </a:t>
            </a:r>
            <a:r>
              <a:rPr lang="en-US" altLang="ko-KR" b="1" dirty="0" smtClean="0">
                <a:sym typeface="Wingdings" panose="05000000000000000000" pitchFamily="2" charset="2"/>
              </a:rPr>
              <a:t>[Generate] </a:t>
            </a:r>
            <a:r>
              <a:rPr lang="ko-KR" altLang="en-US" dirty="0" smtClean="0">
                <a:sym typeface="Wingdings" panose="05000000000000000000" pitchFamily="2" charset="2"/>
              </a:rPr>
              <a:t>메뉴가 아래와 같이 표시됩니다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14</a:t>
            </a:fld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380" y="4175481"/>
            <a:ext cx="4347476" cy="232104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52867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01-1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코드 편집기 살펴보기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ym typeface="Wingdings" panose="05000000000000000000" pitchFamily="2" charset="2"/>
              </a:rPr>
              <a:t>코드 생성</a:t>
            </a:r>
            <a:r>
              <a:rPr lang="en-US" altLang="ko-KR" dirty="0">
                <a:sym typeface="Wingdings" panose="05000000000000000000" pitchFamily="2" charset="2"/>
              </a:rPr>
              <a:t>(Code Generation) </a:t>
            </a:r>
            <a:r>
              <a:rPr lang="ko-KR" altLang="en-US" dirty="0">
                <a:sym typeface="Wingdings" panose="05000000000000000000" pitchFamily="2" charset="2"/>
              </a:rPr>
              <a:t>기능도 있습니다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br>
              <a:rPr lang="en-US" altLang="ko-KR" dirty="0">
                <a:sym typeface="Wingdings" panose="05000000000000000000" pitchFamily="2" charset="2"/>
              </a:rPr>
            </a:br>
            <a:r>
              <a:rPr lang="ko-KR" altLang="en-US" dirty="0">
                <a:sym typeface="Wingdings" panose="05000000000000000000" pitchFamily="2" charset="2"/>
              </a:rPr>
              <a:t>예를 들어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새 클래스를 만들고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b="1" dirty="0">
                <a:solidFill>
                  <a:srgbClr val="C00000"/>
                </a:solidFill>
                <a:sym typeface="Wingdings" panose="05000000000000000000" pitchFamily="2" charset="2"/>
              </a:rPr>
              <a:t>생성자</a:t>
            </a: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(Constructor)</a:t>
            </a:r>
            <a:r>
              <a:rPr lang="ko-KR" altLang="en-US" dirty="0">
                <a:sym typeface="Wingdings" panose="05000000000000000000" pitchFamily="2" charset="2"/>
              </a:rPr>
              <a:t>를 입력할 때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자동으로 생성자 코드를 완성할 수 있습니다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  <a:br>
              <a:rPr lang="en-US" altLang="ko-KR" dirty="0">
                <a:sym typeface="Wingdings" panose="05000000000000000000" pitchFamily="2" charset="2"/>
              </a:rPr>
            </a:br>
            <a:r>
              <a:rPr lang="ko-KR" altLang="en-US" dirty="0">
                <a:sym typeface="Wingdings" panose="05000000000000000000" pitchFamily="2" charset="2"/>
              </a:rPr>
              <a:t>또한 클래스를 상속해서 만든 경우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부모 클래스에 정의된 메소드를 재정의</a:t>
            </a:r>
            <a:r>
              <a:rPr lang="en-US" altLang="ko-KR" dirty="0">
                <a:sym typeface="Wingdings" panose="05000000000000000000" pitchFamily="2" charset="2"/>
              </a:rPr>
              <a:t>(Overriding)</a:t>
            </a:r>
            <a:r>
              <a:rPr lang="ko-KR" altLang="en-US" dirty="0">
                <a:sym typeface="Wingdings" panose="05000000000000000000" pitchFamily="2" charset="2"/>
              </a:rPr>
              <a:t>하는 코드 자동으로 생성할 수 있습니다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예제로</a:t>
            </a:r>
            <a:r>
              <a:rPr lang="en-US" altLang="ko-KR" dirty="0">
                <a:sym typeface="Wingdings" panose="05000000000000000000" pitchFamily="2" charset="2"/>
              </a:rPr>
              <a:t>, MainActivity </a:t>
            </a:r>
            <a:r>
              <a:rPr lang="ko-KR" altLang="en-US" dirty="0">
                <a:sym typeface="Wingdings" panose="05000000000000000000" pitchFamily="2" charset="2"/>
              </a:rPr>
              <a:t>클래스는 </a:t>
            </a:r>
            <a:r>
              <a:rPr lang="en-US" altLang="ko-KR" dirty="0">
                <a:sym typeface="Wingdings" panose="05000000000000000000" pitchFamily="2" charset="2"/>
              </a:rPr>
              <a:t>AppCompatActivity </a:t>
            </a:r>
            <a:r>
              <a:rPr lang="ko-KR" altLang="en-US" dirty="0">
                <a:sym typeface="Wingdings" panose="05000000000000000000" pitchFamily="2" charset="2"/>
              </a:rPr>
              <a:t>클래스를 상속해서 만들었으므로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부모 클래스의 메소드 하나를 재정의 </a:t>
            </a:r>
            <a:r>
              <a:rPr lang="en-US" altLang="ko-KR" dirty="0">
                <a:sym typeface="Wingdings" panose="05000000000000000000" pitchFamily="2" charset="2"/>
              </a:rPr>
              <a:t>Overriding</a:t>
            </a:r>
            <a:r>
              <a:rPr lang="ko-KR" altLang="en-US" dirty="0">
                <a:sym typeface="Wingdings" panose="05000000000000000000" pitchFamily="2" charset="2"/>
              </a:rPr>
              <a:t>하는 코드를 자동으로 생성하고자 합니다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onCreate() </a:t>
            </a:r>
            <a:r>
              <a:rPr lang="ko-KR" altLang="en-US" dirty="0">
                <a:sym typeface="Wingdings" panose="05000000000000000000" pitchFamily="2" charset="2"/>
              </a:rPr>
              <a:t>메소드가 끝난 다음</a:t>
            </a:r>
            <a:r>
              <a:rPr lang="en-US" altLang="ko-KR" dirty="0">
                <a:sym typeface="Wingdings" panose="05000000000000000000" pitchFamily="2" charset="2"/>
              </a:rPr>
              <a:t>, &lt;Enter&gt;</a:t>
            </a:r>
            <a:r>
              <a:rPr lang="ko-KR" altLang="en-US" dirty="0">
                <a:sym typeface="Wingdings" panose="05000000000000000000" pitchFamily="2" charset="2"/>
              </a:rPr>
              <a:t>해서 빈 줄을 넣고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마우스 오른쪽을 클릭하여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나타난 메뉴에서 </a:t>
            </a:r>
            <a:r>
              <a:rPr lang="en-US" altLang="ko-KR" b="1" dirty="0">
                <a:sym typeface="Wingdings" panose="05000000000000000000" pitchFamily="2" charset="2"/>
              </a:rPr>
              <a:t>[Generate …]</a:t>
            </a:r>
            <a:r>
              <a:rPr lang="ko-KR" altLang="en-US" dirty="0">
                <a:sym typeface="Wingdings" panose="05000000000000000000" pitchFamily="2" charset="2"/>
              </a:rPr>
              <a:t>를 선택하면</a:t>
            </a:r>
            <a:r>
              <a:rPr lang="en-US" altLang="ko-KR" dirty="0">
                <a:sym typeface="Wingdings" panose="05000000000000000000" pitchFamily="2" charset="2"/>
              </a:rPr>
              <a:t>,</a:t>
            </a:r>
            <a:r>
              <a:rPr lang="ko-KR" altLang="en-US" dirty="0">
                <a:sym typeface="Wingdings" panose="05000000000000000000" pitchFamily="2" charset="2"/>
              </a:rPr>
              <a:t> 코드 생성을 위한 </a:t>
            </a:r>
            <a:r>
              <a:rPr lang="en-US" altLang="ko-KR" b="1" dirty="0">
                <a:sym typeface="Wingdings" panose="05000000000000000000" pitchFamily="2" charset="2"/>
              </a:rPr>
              <a:t>[Generate] </a:t>
            </a:r>
            <a:r>
              <a:rPr lang="ko-KR" altLang="en-US" dirty="0">
                <a:sym typeface="Wingdings" panose="05000000000000000000" pitchFamily="2" charset="2"/>
              </a:rPr>
              <a:t>메뉴가 아래와 같이 표시됩니다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[Override Methods]</a:t>
            </a:r>
            <a:r>
              <a:rPr lang="ko-KR" altLang="en-US" dirty="0" smtClean="0">
                <a:sym typeface="Wingdings" panose="05000000000000000000" pitchFamily="2" charset="2"/>
              </a:rPr>
              <a:t>를 선택하면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부모 클래스 </a:t>
            </a:r>
            <a:r>
              <a:rPr lang="en-US" altLang="ko-KR" dirty="0" smtClean="0">
                <a:sym typeface="Wingdings" panose="05000000000000000000" pitchFamily="2" charset="2"/>
              </a:rPr>
              <a:t>AppCompatActivity </a:t>
            </a:r>
            <a:r>
              <a:rPr lang="ko-KR" altLang="en-US" dirty="0" smtClean="0">
                <a:sym typeface="Wingdings" panose="05000000000000000000" pitchFamily="2" charset="2"/>
              </a:rPr>
              <a:t>클래스의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메소드들이</a:t>
            </a:r>
            <a:r>
              <a:rPr lang="ko-KR" altLang="en-US" dirty="0" smtClean="0">
                <a:sym typeface="Wingdings" panose="05000000000000000000" pitchFamily="2" charset="2"/>
              </a:rPr>
              <a:t> 나타납니다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15</a:t>
            </a:fld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380" y="4175481"/>
            <a:ext cx="4347476" cy="232104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3872" y="4175480"/>
            <a:ext cx="2451231" cy="234438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0390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01-1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코드 편집기 살펴보기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>
                <a:sym typeface="Wingdings" panose="05000000000000000000" pitchFamily="2" charset="2"/>
              </a:rPr>
              <a:t>코드 생성</a:t>
            </a:r>
            <a:r>
              <a:rPr lang="en-US" altLang="ko-KR" dirty="0" smtClean="0">
                <a:sym typeface="Wingdings" panose="05000000000000000000" pitchFamily="2" charset="2"/>
              </a:rPr>
              <a:t>(Code Generation) </a:t>
            </a:r>
            <a:r>
              <a:rPr lang="ko-KR" altLang="en-US" dirty="0" smtClean="0">
                <a:sym typeface="Wingdings" panose="05000000000000000000" pitchFamily="2" charset="2"/>
              </a:rPr>
              <a:t>기능도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예를 들어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새 클래스를 만들고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생성자</a:t>
            </a:r>
            <a:r>
              <a:rPr lang="en-US" altLang="ko-KR" dirty="0" smtClean="0">
                <a:sym typeface="Wingdings" panose="05000000000000000000" pitchFamily="2" charset="2"/>
              </a:rPr>
              <a:t>(Constructor)</a:t>
            </a:r>
            <a:r>
              <a:rPr lang="ko-KR" altLang="en-US" dirty="0" smtClean="0">
                <a:sym typeface="Wingdings" panose="05000000000000000000" pitchFamily="2" charset="2"/>
              </a:rPr>
              <a:t>를 입력할 때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자동으로 생성자 코드를 완성할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또한 클래스를 상속해서 만든 경우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부모 클래스에 정의된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메소드를</a:t>
            </a:r>
            <a:r>
              <a:rPr lang="ko-KR" altLang="en-US" dirty="0" smtClean="0">
                <a:sym typeface="Wingdings" panose="05000000000000000000" pitchFamily="2" charset="2"/>
              </a:rPr>
              <a:t> 재정의</a:t>
            </a:r>
            <a:r>
              <a:rPr lang="en-US" altLang="ko-KR" dirty="0" smtClean="0">
                <a:sym typeface="Wingdings" panose="05000000000000000000" pitchFamily="2" charset="2"/>
              </a:rPr>
              <a:t>(Overriding)</a:t>
            </a:r>
            <a:r>
              <a:rPr lang="ko-KR" altLang="en-US" dirty="0" smtClean="0">
                <a:sym typeface="Wingdings" panose="05000000000000000000" pitchFamily="2" charset="2"/>
              </a:rPr>
              <a:t>하는 코드 자동으로 생성할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예제로</a:t>
            </a:r>
            <a:r>
              <a:rPr lang="en-US" altLang="ko-KR" dirty="0" smtClean="0">
                <a:sym typeface="Wingdings" panose="05000000000000000000" pitchFamily="2" charset="2"/>
              </a:rPr>
              <a:t>, MainActivity </a:t>
            </a:r>
            <a:r>
              <a:rPr lang="ko-KR" altLang="en-US" dirty="0" smtClean="0">
                <a:sym typeface="Wingdings" panose="05000000000000000000" pitchFamily="2" charset="2"/>
              </a:rPr>
              <a:t>클래스는 </a:t>
            </a:r>
            <a:r>
              <a:rPr lang="en-US" altLang="ko-KR" dirty="0" smtClean="0">
                <a:sym typeface="Wingdings" panose="05000000000000000000" pitchFamily="2" charset="2"/>
              </a:rPr>
              <a:t>AppCompatActivity </a:t>
            </a:r>
            <a:r>
              <a:rPr lang="ko-KR" altLang="en-US" dirty="0" smtClean="0">
                <a:sym typeface="Wingdings" panose="05000000000000000000" pitchFamily="2" charset="2"/>
              </a:rPr>
              <a:t>클래스를 상속해서 만들었으므로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부모 클래스의 메소드 하나를 재정의 </a:t>
            </a:r>
            <a:r>
              <a:rPr lang="en-US" altLang="ko-KR" dirty="0" smtClean="0">
                <a:sym typeface="Wingdings" panose="05000000000000000000" pitchFamily="2" charset="2"/>
              </a:rPr>
              <a:t>Overriding</a:t>
            </a:r>
            <a:r>
              <a:rPr lang="ko-KR" altLang="en-US" dirty="0" smtClean="0">
                <a:sym typeface="Wingdings" panose="05000000000000000000" pitchFamily="2" charset="2"/>
              </a:rPr>
              <a:t>하는 코드를 자동으로 생성하고자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onCreate() </a:t>
            </a:r>
            <a:r>
              <a:rPr lang="ko-KR" altLang="en-US" dirty="0" smtClean="0">
                <a:sym typeface="Wingdings" panose="05000000000000000000" pitchFamily="2" charset="2"/>
              </a:rPr>
              <a:t>메소드가 끝난 다음</a:t>
            </a:r>
            <a:r>
              <a:rPr lang="en-US" altLang="ko-KR" dirty="0" smtClean="0">
                <a:sym typeface="Wingdings" panose="05000000000000000000" pitchFamily="2" charset="2"/>
              </a:rPr>
              <a:t>, &lt;Enter&gt;</a:t>
            </a:r>
            <a:r>
              <a:rPr lang="ko-KR" altLang="en-US" dirty="0" smtClean="0">
                <a:sym typeface="Wingdings" panose="05000000000000000000" pitchFamily="2" charset="2"/>
              </a:rPr>
              <a:t>해서 빈 줄을 넣고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마우스 오른쪽을 클릭하여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나타난 메뉴에서 </a:t>
            </a:r>
            <a:r>
              <a:rPr lang="en-US" altLang="ko-KR" b="1" dirty="0" smtClean="0">
                <a:sym typeface="Wingdings" panose="05000000000000000000" pitchFamily="2" charset="2"/>
              </a:rPr>
              <a:t>[Generate …]</a:t>
            </a:r>
            <a:r>
              <a:rPr lang="ko-KR" altLang="en-US" dirty="0" smtClean="0">
                <a:sym typeface="Wingdings" panose="05000000000000000000" pitchFamily="2" charset="2"/>
              </a:rPr>
              <a:t>를 선택하면</a:t>
            </a:r>
            <a:r>
              <a:rPr lang="en-US" altLang="ko-KR" dirty="0" smtClean="0">
                <a:sym typeface="Wingdings" panose="05000000000000000000" pitchFamily="2" charset="2"/>
              </a:rPr>
              <a:t>,</a:t>
            </a:r>
            <a:r>
              <a:rPr lang="ko-KR" altLang="en-US" dirty="0" smtClean="0">
                <a:sym typeface="Wingdings" panose="05000000000000000000" pitchFamily="2" charset="2"/>
              </a:rPr>
              <a:t> 코드 생성을 위한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[Generate] </a:t>
            </a:r>
            <a:r>
              <a:rPr lang="ko-KR" altLang="en-US" dirty="0" smtClean="0">
                <a:sym typeface="Wingdings" panose="05000000000000000000" pitchFamily="2" charset="2"/>
              </a:rPr>
              <a:t>메뉴가 아래와 같이 표시됩니다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[Override Methods]</a:t>
            </a:r>
            <a:r>
              <a:rPr lang="ko-KR" altLang="en-US" dirty="0" smtClean="0">
                <a:sym typeface="Wingdings" panose="05000000000000000000" pitchFamily="2" charset="2"/>
              </a:rPr>
              <a:t>를 선택하면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부모 클래스 </a:t>
            </a:r>
            <a:r>
              <a:rPr lang="en-US" altLang="ko-KR" dirty="0" smtClean="0">
                <a:sym typeface="Wingdings" panose="05000000000000000000" pitchFamily="2" charset="2"/>
              </a:rPr>
              <a:t>AppCompatActivity </a:t>
            </a:r>
            <a:r>
              <a:rPr lang="ko-KR" altLang="en-US" dirty="0" smtClean="0">
                <a:sym typeface="Wingdings" panose="05000000000000000000" pitchFamily="2" charset="2"/>
              </a:rPr>
              <a:t>클래스의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메소드들이</a:t>
            </a:r>
            <a:r>
              <a:rPr lang="ko-KR" altLang="en-US" dirty="0" smtClean="0">
                <a:sym typeface="Wingdings" panose="05000000000000000000" pitchFamily="2" charset="2"/>
              </a:rPr>
              <a:t> 나타납니다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en-US" altLang="ko-KR" b="1" dirty="0" smtClean="0">
                <a:sym typeface="Wingdings" panose="05000000000000000000" pitchFamily="2" charset="2"/>
              </a:rPr>
              <a:t>onDestroy</a:t>
            </a:r>
            <a:r>
              <a:rPr lang="ko-KR" altLang="en-US" dirty="0" smtClean="0">
                <a:sym typeface="Wingdings" panose="05000000000000000000" pitchFamily="2" charset="2"/>
              </a:rPr>
              <a:t>를 선택하고 </a:t>
            </a:r>
            <a:r>
              <a:rPr lang="en-US" altLang="ko-KR" dirty="0" smtClean="0">
                <a:sym typeface="Wingdings" panose="05000000000000000000" pitchFamily="2" charset="2"/>
              </a:rPr>
              <a:t>[OK]</a:t>
            </a:r>
            <a:r>
              <a:rPr lang="ko-KR" altLang="en-US" dirty="0" smtClean="0">
                <a:sym typeface="Wingdings" panose="05000000000000000000" pitchFamily="2" charset="2"/>
              </a:rPr>
              <a:t>하면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b="1" dirty="0" smtClean="0">
                <a:solidFill>
                  <a:srgbClr val="7030A0"/>
                </a:solidFill>
                <a:sym typeface="Wingdings" panose="05000000000000000000" pitchFamily="2" charset="2"/>
              </a:rPr>
              <a:t>자동 생성된 코드</a:t>
            </a:r>
            <a:r>
              <a:rPr lang="ko-KR" altLang="en-US" dirty="0" smtClean="0">
                <a:sym typeface="Wingdings" panose="05000000000000000000" pitchFamily="2" charset="2"/>
              </a:rPr>
              <a:t>를 볼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16</a:t>
            </a:fld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380" y="4175481"/>
            <a:ext cx="4347476" cy="232104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3872" y="4175480"/>
            <a:ext cx="2451231" cy="234438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39119" y="4509120"/>
            <a:ext cx="4251967" cy="201074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왼쪽 화살표 4"/>
          <p:cNvSpPr/>
          <p:nvPr/>
        </p:nvSpPr>
        <p:spPr>
          <a:xfrm>
            <a:off x="10416480" y="5805264"/>
            <a:ext cx="443460" cy="293512"/>
          </a:xfrm>
          <a:prstGeom prst="left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6" name="왼쪽 화살표 5"/>
          <p:cNvSpPr/>
          <p:nvPr/>
        </p:nvSpPr>
        <p:spPr>
          <a:xfrm>
            <a:off x="2927648" y="5157192"/>
            <a:ext cx="432048" cy="357299"/>
          </a:xfrm>
          <a:prstGeom prst="lef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8253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01-1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코드 편집기 살펴보기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>
                <a:sym typeface="Wingdings" panose="05000000000000000000" pitchFamily="2" charset="2"/>
              </a:rPr>
              <a:t>코드 검색 기능도 반드시 필요하고 유익합니다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>[Edit    Find   Find in Path … ] </a:t>
            </a:r>
            <a:r>
              <a:rPr lang="ko-KR" altLang="en-US" dirty="0" smtClean="0">
                <a:sym typeface="Wingdings" panose="05000000000000000000" pitchFamily="2" charset="2"/>
              </a:rPr>
              <a:t>메뉴를 선택하여 다양한 검색을 할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b="1" dirty="0" smtClean="0">
                <a:sym typeface="Wingdings" panose="05000000000000000000" pitchFamily="2" charset="2"/>
              </a:rPr>
              <a:t>소스 코드 입력할 때 코드가 빨간색으로 표시가 되나요</a:t>
            </a:r>
            <a:r>
              <a:rPr lang="en-US" altLang="ko-KR" b="1" dirty="0" smtClean="0">
                <a:sym typeface="Wingdings" panose="05000000000000000000" pitchFamily="2" charset="2"/>
              </a:rPr>
              <a:t>?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자동으로 </a:t>
            </a:r>
            <a:r>
              <a:rPr lang="en-US" altLang="ko-KR" dirty="0" smtClean="0">
                <a:sym typeface="Wingdings" panose="05000000000000000000" pitchFamily="2" charset="2"/>
              </a:rPr>
              <a:t>import</a:t>
            </a:r>
            <a:r>
              <a:rPr lang="ko-KR" altLang="en-US" dirty="0" smtClean="0">
                <a:sym typeface="Wingdings" panose="05000000000000000000" pitchFamily="2" charset="2"/>
              </a:rPr>
              <a:t>하도록 설정하지 않아서 발생하는 오류일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'Auto import'</a:t>
            </a:r>
            <a:r>
              <a:rPr lang="ko-KR" altLang="en-US" dirty="0" smtClean="0">
                <a:sym typeface="Wingdings" panose="05000000000000000000" pitchFamily="2" charset="2"/>
              </a:rPr>
              <a:t>를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설정하십시오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b="1" dirty="0"/>
              <a:t>File </a:t>
            </a:r>
            <a:r>
              <a:rPr lang="en-US" altLang="ko-KR" b="1" dirty="0">
                <a:sym typeface="Wingdings" panose="05000000000000000000" pitchFamily="2" charset="2"/>
              </a:rPr>
              <a:t> </a:t>
            </a:r>
            <a:r>
              <a:rPr lang="en-US" altLang="ko-KR" b="1" dirty="0" smtClean="0"/>
              <a:t>Settings </a:t>
            </a:r>
            <a:r>
              <a:rPr lang="en-US" altLang="ko-KR" b="1" dirty="0" smtClean="0">
                <a:sym typeface="Wingdings" panose="05000000000000000000" pitchFamily="2" charset="2"/>
              </a:rPr>
              <a:t></a:t>
            </a:r>
            <a:r>
              <a:rPr lang="en-US" altLang="ko-KR" b="1" dirty="0" smtClean="0"/>
              <a:t> </a:t>
            </a:r>
            <a:r>
              <a:rPr lang="en-US" altLang="ko-KR" b="1" dirty="0"/>
              <a:t>Editor </a:t>
            </a:r>
            <a:r>
              <a:rPr lang="en-US" altLang="ko-KR" b="1" dirty="0" smtClean="0">
                <a:sym typeface="Wingdings" panose="05000000000000000000" pitchFamily="2" charset="2"/>
              </a:rPr>
              <a:t></a:t>
            </a:r>
            <a:r>
              <a:rPr lang="en-US" altLang="ko-KR" b="1" dirty="0" smtClean="0"/>
              <a:t> </a:t>
            </a:r>
            <a:r>
              <a:rPr lang="en-US" altLang="ko-KR" b="1" dirty="0"/>
              <a:t>General </a:t>
            </a:r>
            <a:r>
              <a:rPr lang="en-US" altLang="ko-KR" b="1" dirty="0" smtClean="0">
                <a:sym typeface="Wingdings" panose="05000000000000000000" pitchFamily="2" charset="2"/>
              </a:rPr>
              <a:t></a:t>
            </a:r>
            <a:r>
              <a:rPr lang="en-US" altLang="ko-KR" b="1" dirty="0" smtClean="0"/>
              <a:t> </a:t>
            </a:r>
            <a:r>
              <a:rPr lang="en-US" altLang="ko-KR" b="1" dirty="0"/>
              <a:t>Auto Import</a:t>
            </a:r>
            <a:r>
              <a:rPr lang="en-US" altLang="ko-KR" dirty="0"/>
              <a:t> </a:t>
            </a:r>
            <a:r>
              <a:rPr lang="ko-KR" altLang="en-US" dirty="0" smtClean="0"/>
              <a:t>메뉴로 찾아간 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오른쪽 창에서</a:t>
            </a:r>
            <a:r>
              <a:rPr lang="en-US" altLang="ko-KR" dirty="0"/>
              <a:t> </a:t>
            </a:r>
            <a:r>
              <a:rPr lang="ko-KR" altLang="en-US" dirty="0" smtClean="0"/>
              <a:t>다음 두 가지를 선택하고 </a:t>
            </a:r>
            <a:r>
              <a:rPr lang="en-US" altLang="ko-KR" dirty="0" smtClean="0"/>
              <a:t>[OK]</a:t>
            </a:r>
            <a:r>
              <a:rPr lang="ko-KR" altLang="en-US" dirty="0" smtClean="0"/>
              <a:t>하십시오</a:t>
            </a:r>
            <a:r>
              <a:rPr lang="en-US" altLang="ko-KR" dirty="0" smtClean="0"/>
              <a:t>. </a:t>
            </a:r>
          </a:p>
          <a:p>
            <a:pPr lvl="1"/>
            <a:r>
              <a:rPr lang="en-US" altLang="ko-KR" dirty="0"/>
              <a:t>Insert imports on paste </a:t>
            </a:r>
            <a:r>
              <a:rPr lang="ko-KR" altLang="en-US" dirty="0"/>
              <a:t>에서</a:t>
            </a:r>
            <a:r>
              <a:rPr lang="ko-KR" altLang="en-US" dirty="0">
                <a:solidFill>
                  <a:srgbClr val="C00000"/>
                </a:solidFill>
              </a:rPr>
              <a:t> </a:t>
            </a:r>
            <a:r>
              <a:rPr lang="en-US" altLang="ko-KR" b="1" dirty="0" smtClean="0">
                <a:solidFill>
                  <a:srgbClr val="C00000"/>
                </a:solidFill>
              </a:rPr>
              <a:t>All </a:t>
            </a:r>
            <a:r>
              <a:rPr lang="ko-KR" altLang="en-US" dirty="0"/>
              <a:t>을 선택하고</a:t>
            </a:r>
            <a:r>
              <a:rPr lang="en-US" altLang="ko-KR" dirty="0"/>
              <a:t>, </a:t>
            </a:r>
          </a:p>
          <a:p>
            <a:pPr lvl="1"/>
            <a:r>
              <a:rPr lang="en-US" altLang="ko-KR" b="1" dirty="0" smtClean="0">
                <a:solidFill>
                  <a:srgbClr val="C00000"/>
                </a:solidFill>
              </a:rPr>
              <a:t>Add </a:t>
            </a:r>
            <a:r>
              <a:rPr lang="en-US" altLang="ko-KR" b="1" dirty="0">
                <a:solidFill>
                  <a:srgbClr val="C00000"/>
                </a:solidFill>
              </a:rPr>
              <a:t>unambiguous imports on the </a:t>
            </a:r>
            <a:r>
              <a:rPr lang="en-US" altLang="ko-KR" b="1" dirty="0" smtClean="0">
                <a:solidFill>
                  <a:srgbClr val="C00000"/>
                </a:solidFill>
              </a:rPr>
              <a:t>fly </a:t>
            </a:r>
            <a:r>
              <a:rPr lang="ko-KR" altLang="en-US" dirty="0"/>
              <a:t>을 </a:t>
            </a:r>
            <a:r>
              <a:rPr lang="ko-KR" altLang="en-US" dirty="0" smtClean="0"/>
              <a:t>체크 하십시오</a:t>
            </a:r>
            <a:r>
              <a:rPr lang="en-US" altLang="ko-KR" dirty="0"/>
              <a:t>. </a:t>
            </a:r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17</a:t>
            </a:fld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2842967" y="3933056"/>
            <a:ext cx="5845321" cy="2382422"/>
            <a:chOff x="2842967" y="3429000"/>
            <a:chExt cx="6468378" cy="2886478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42967" y="3429000"/>
              <a:ext cx="6468378" cy="2886478"/>
            </a:xfrm>
            <a:prstGeom prst="rect">
              <a:avLst/>
            </a:prstGeom>
          </p:spPr>
        </p:pic>
        <p:sp>
          <p:nvSpPr>
            <p:cNvPr id="6" name="왼쪽 화살표 5"/>
            <p:cNvSpPr/>
            <p:nvPr/>
          </p:nvSpPr>
          <p:spPr>
            <a:xfrm>
              <a:off x="7716180" y="5013176"/>
              <a:ext cx="360040" cy="236250"/>
            </a:xfrm>
            <a:prstGeom prst="leftArrow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왼쪽 화살표 10"/>
            <p:cNvSpPr/>
            <p:nvPr/>
          </p:nvSpPr>
          <p:spPr>
            <a:xfrm>
              <a:off x="7716180" y="5546202"/>
              <a:ext cx="360040" cy="236250"/>
            </a:xfrm>
            <a:prstGeom prst="leftArrow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29657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01-1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디자이너 도구</a:t>
            </a:r>
            <a:r>
              <a:rPr lang="en-US" altLang="ko-KR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(Designer Tool)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자세히 살펴보기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>
                <a:sym typeface="Wingdings" panose="05000000000000000000" pitchFamily="2" charset="2"/>
              </a:rPr>
              <a:t>XML </a:t>
            </a:r>
            <a:r>
              <a:rPr lang="ko-KR" altLang="en-US" dirty="0" smtClean="0">
                <a:sym typeface="Wingdings" panose="05000000000000000000" pitchFamily="2" charset="2"/>
              </a:rPr>
              <a:t>레이아웃 파일이란 </a:t>
            </a:r>
            <a:r>
              <a:rPr lang="en-US" altLang="ko-KR" b="1" dirty="0" smtClean="0">
                <a:sym typeface="Wingdings" panose="05000000000000000000" pitchFamily="2" charset="2"/>
              </a:rPr>
              <a:t>app/res/layout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폴더에 있는 </a:t>
            </a:r>
            <a:r>
              <a:rPr lang="en-US" altLang="ko-KR" dirty="0" smtClean="0">
                <a:sym typeface="Wingdings" panose="05000000000000000000" pitchFamily="2" charset="2"/>
              </a:rPr>
              <a:t>XML </a:t>
            </a:r>
            <a:r>
              <a:rPr lang="ko-KR" altLang="en-US" dirty="0" smtClean="0">
                <a:sym typeface="Wingdings" panose="05000000000000000000" pitchFamily="2" charset="2"/>
              </a:rPr>
              <a:t>파일들을 말합니다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activity_main.xml </a:t>
            </a:r>
            <a:r>
              <a:rPr lang="ko-KR" altLang="en-US" dirty="0" smtClean="0">
                <a:sym typeface="Wingdings" panose="05000000000000000000" pitchFamily="2" charset="2"/>
              </a:rPr>
              <a:t>파일을 열어 보세요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아래 쪽에 </a:t>
            </a:r>
            <a:r>
              <a:rPr lang="en-US" altLang="ko-KR" dirty="0" smtClean="0">
                <a:sym typeface="Wingdings" panose="05000000000000000000" pitchFamily="2" charset="2"/>
              </a:rPr>
              <a:t>[Text]</a:t>
            </a:r>
            <a:r>
              <a:rPr lang="ko-KR" altLang="en-US" dirty="0" smtClean="0">
                <a:sym typeface="Wingdings" panose="05000000000000000000" pitchFamily="2" charset="2"/>
              </a:rPr>
              <a:t>탭을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열면</a:t>
            </a:r>
            <a:r>
              <a:rPr lang="en-US" altLang="ko-KR" dirty="0" smtClean="0">
                <a:sym typeface="Wingdings" panose="05000000000000000000" pitchFamily="2" charset="2"/>
              </a:rPr>
              <a:t>, XML</a:t>
            </a:r>
            <a:r>
              <a:rPr lang="ko-KR" altLang="en-US" dirty="0" smtClean="0">
                <a:sym typeface="Wingdings" panose="05000000000000000000" pitchFamily="2" charset="2"/>
              </a:rPr>
              <a:t>코드와 </a:t>
            </a:r>
            <a:r>
              <a:rPr lang="ko-KR" altLang="en-US" dirty="0" err="1" smtClean="0">
                <a:sym typeface="Wingdings" panose="05000000000000000000" pitchFamily="2" charset="2"/>
              </a:rPr>
              <a:t>미리보기</a:t>
            </a:r>
            <a:r>
              <a:rPr lang="en-US" altLang="ko-KR" dirty="0" smtClean="0">
                <a:sym typeface="Wingdings" panose="05000000000000000000" pitchFamily="2" charset="2"/>
              </a:rPr>
              <a:t>(Preview)</a:t>
            </a:r>
            <a:r>
              <a:rPr lang="ko-KR" altLang="en-US" dirty="0" smtClean="0">
                <a:sym typeface="Wingdings" panose="05000000000000000000" pitchFamily="2" charset="2"/>
              </a:rPr>
              <a:t>를 볼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>XML</a:t>
            </a:r>
            <a:r>
              <a:rPr lang="ko-KR" altLang="en-US" dirty="0" smtClean="0">
                <a:sym typeface="Wingdings" panose="05000000000000000000" pitchFamily="2" charset="2"/>
              </a:rPr>
              <a:t>을 수정하면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결과가 반영되어 화면을 미리 확인할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디자이너 도구는 </a:t>
            </a:r>
            <a:r>
              <a:rPr lang="en-US" altLang="ko-KR" dirty="0" smtClean="0">
                <a:sym typeface="Wingdings" panose="05000000000000000000" pitchFamily="2" charset="2"/>
              </a:rPr>
              <a:t>[Code], [Split],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[</a:t>
            </a:r>
            <a:r>
              <a:rPr lang="en-US" altLang="ko-KR" b="1" dirty="0" smtClean="0">
                <a:sym typeface="Wingdings" panose="05000000000000000000" pitchFamily="2" charset="2"/>
              </a:rPr>
              <a:t>Design</a:t>
            </a:r>
            <a:r>
              <a:rPr lang="en-US" altLang="ko-KR" dirty="0" smtClean="0">
                <a:sym typeface="Wingdings" panose="05000000000000000000" pitchFamily="2" charset="2"/>
              </a:rPr>
              <a:t>]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탭으로 </a:t>
            </a:r>
            <a:r>
              <a:rPr lang="ko-KR" altLang="en-US" dirty="0">
                <a:sym typeface="Wingdings" panose="05000000000000000000" pitchFamily="2" charset="2"/>
              </a:rPr>
              <a:t>구성되어 있습니다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용도</a:t>
            </a:r>
            <a:r>
              <a:rPr lang="en-US" altLang="ko-KR" dirty="0" smtClean="0">
                <a:sym typeface="Wingdings" panose="05000000000000000000" pitchFamily="2" charset="2"/>
              </a:rPr>
              <a:t>/</a:t>
            </a:r>
            <a:r>
              <a:rPr lang="ko-KR" altLang="en-US" dirty="0" smtClean="0">
                <a:sym typeface="Wingdings" panose="05000000000000000000" pitchFamily="2" charset="2"/>
              </a:rPr>
              <a:t>필요에 따라 둘 중 하나에서 작업할 때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b="1" dirty="0" smtClean="0">
                <a:sym typeface="Wingdings" panose="05000000000000000000" pitchFamily="2" charset="2"/>
              </a:rPr>
              <a:t>파란색 아이콘으로 </a:t>
            </a:r>
            <a:r>
              <a:rPr lang="ko-KR" altLang="en-US" dirty="0" smtClean="0">
                <a:sym typeface="Wingdings" panose="05000000000000000000" pitchFamily="2" charset="2"/>
              </a:rPr>
              <a:t>선택할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청사진</a:t>
            </a:r>
            <a:r>
              <a:rPr lang="en-US" altLang="ko-KR" dirty="0" smtClean="0">
                <a:sym typeface="Wingdings" panose="05000000000000000000" pitchFamily="2" charset="2"/>
              </a:rPr>
              <a:t>(Blueprint)</a:t>
            </a:r>
            <a:r>
              <a:rPr lang="ko-KR" altLang="en-US" dirty="0" smtClean="0">
                <a:sym typeface="Wingdings" panose="05000000000000000000" pitchFamily="2" charset="2"/>
              </a:rPr>
              <a:t>모드에서는 겹치는 부분이나 보이지 않는 부분을 구성 요소를 확인할 사용합니다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여러 종류의 모드를 시도해 보십시오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18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9817" y="3737492"/>
            <a:ext cx="7261396" cy="3120508"/>
          </a:xfrm>
          <a:prstGeom prst="rect">
            <a:avLst/>
          </a:prstGeom>
        </p:spPr>
      </p:pic>
      <p:sp>
        <p:nvSpPr>
          <p:cNvPr id="6" name="아래쪽 화살표 5"/>
          <p:cNvSpPr/>
          <p:nvPr/>
        </p:nvSpPr>
        <p:spPr>
          <a:xfrm>
            <a:off x="5231904" y="4146206"/>
            <a:ext cx="360040" cy="4320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아래쪽 화살표 9"/>
          <p:cNvSpPr/>
          <p:nvPr/>
        </p:nvSpPr>
        <p:spPr>
          <a:xfrm>
            <a:off x="10110947" y="3714158"/>
            <a:ext cx="360040" cy="4320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9696400" y="4221088"/>
            <a:ext cx="2304256" cy="504056"/>
          </a:xfrm>
          <a:prstGeom prst="roundRect">
            <a:avLst/>
          </a:prstGeom>
          <a:solidFill>
            <a:schemeClr val="accent1">
              <a:tint val="100000"/>
              <a:shade val="100000"/>
              <a:hueMod val="100000"/>
              <a:satMod val="100000"/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7896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096" y="2049085"/>
            <a:ext cx="10536120" cy="4344006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01-1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디자이너 도구</a:t>
            </a:r>
            <a:r>
              <a:rPr lang="en-US" altLang="ko-KR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(Designer Tool)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자세히 살펴보기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>
                <a:sym typeface="Wingdings" panose="05000000000000000000" pitchFamily="2" charset="2"/>
              </a:rPr>
              <a:t>[Split] </a:t>
            </a:r>
            <a:r>
              <a:rPr lang="ko-KR" altLang="en-US" dirty="0" smtClean="0">
                <a:sym typeface="Wingdings" panose="05000000000000000000" pitchFamily="2" charset="2"/>
              </a:rPr>
              <a:t>과 </a:t>
            </a:r>
            <a:r>
              <a:rPr lang="en-US" altLang="ko-KR" dirty="0" smtClean="0">
                <a:sym typeface="Wingdings" panose="05000000000000000000" pitchFamily="2" charset="2"/>
              </a:rPr>
              <a:t>[Design + Blueprint]</a:t>
            </a:r>
            <a:r>
              <a:rPr lang="ko-KR" altLang="en-US" dirty="0" smtClean="0">
                <a:sym typeface="Wingdings" panose="05000000000000000000" pitchFamily="2" charset="2"/>
              </a:rPr>
              <a:t>를 선택한 안스의 화면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단말기의 화면을 </a:t>
            </a:r>
            <a:r>
              <a:rPr lang="en-US" altLang="ko-KR" dirty="0" smtClean="0">
                <a:sym typeface="Wingdings" panose="05000000000000000000" pitchFamily="2" charset="2"/>
              </a:rPr>
              <a:t>xml code</a:t>
            </a:r>
            <a:r>
              <a:rPr lang="ko-KR" altLang="en-US" dirty="0" smtClean="0">
                <a:sym typeface="Wingdings" panose="05000000000000000000" pitchFamily="2" charset="2"/>
              </a:rPr>
              <a:t>로 작성할 수 있고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혹은 오른편의 창에서 실제 모습을 보면서 디자인할 수 있음</a:t>
            </a:r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19</a:t>
            </a:fld>
            <a:endParaRPr lang="ko-KR" altLang="en-US"/>
          </a:p>
        </p:txBody>
      </p:sp>
      <p:sp>
        <p:nvSpPr>
          <p:cNvPr id="6" name="아래쪽 화살표 5"/>
          <p:cNvSpPr/>
          <p:nvPr/>
        </p:nvSpPr>
        <p:spPr>
          <a:xfrm>
            <a:off x="6077156" y="2780928"/>
            <a:ext cx="360040" cy="4320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아래쪽 화살표 9"/>
          <p:cNvSpPr/>
          <p:nvPr/>
        </p:nvSpPr>
        <p:spPr>
          <a:xfrm>
            <a:off x="10013899" y="2461465"/>
            <a:ext cx="360040" cy="4320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9221811" y="2996952"/>
            <a:ext cx="2304256" cy="504056"/>
          </a:xfrm>
          <a:prstGeom prst="roundRect">
            <a:avLst/>
          </a:prstGeom>
          <a:solidFill>
            <a:schemeClr val="accent1">
              <a:tint val="100000"/>
              <a:shade val="100000"/>
              <a:hueMod val="100000"/>
              <a:satMod val="100000"/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0563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안드로이드 스튜디오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안드로이드에서는 </a:t>
            </a:r>
            <a:r>
              <a:rPr lang="en-US" altLang="ko-KR" b="1" dirty="0" smtClean="0"/>
              <a:t>Activity</a:t>
            </a:r>
            <a:r>
              <a:rPr lang="ko-KR" altLang="en-US" dirty="0" smtClean="0"/>
              <a:t>로 하나의 화면을 만듭니다</a:t>
            </a:r>
            <a:r>
              <a:rPr lang="en-US" altLang="ko-KR" dirty="0" smtClean="0"/>
              <a:t>.  </a:t>
            </a:r>
            <a:br>
              <a:rPr lang="en-US" altLang="ko-KR" dirty="0" smtClean="0"/>
            </a:br>
            <a:r>
              <a:rPr lang="en-US" altLang="ko-KR" dirty="0" smtClean="0"/>
              <a:t>Activity </a:t>
            </a:r>
            <a:r>
              <a:rPr lang="ko-KR" altLang="en-US" dirty="0" smtClean="0"/>
              <a:t>안에 들어가는 각각의 구성요소는 </a:t>
            </a:r>
            <a:r>
              <a:rPr lang="en-US" altLang="ko-KR" b="1" dirty="0" smtClean="0"/>
              <a:t>View</a:t>
            </a:r>
            <a:r>
              <a:rPr lang="ko-KR" altLang="en-US" dirty="0" smtClean="0"/>
              <a:t>를 만들어 추가합니다</a:t>
            </a:r>
            <a:r>
              <a:rPr lang="en-US" altLang="ko-KR" dirty="0" smtClean="0"/>
              <a:t>.  </a:t>
            </a:r>
          </a:p>
          <a:p>
            <a:r>
              <a:rPr lang="en-US" altLang="ko-KR" dirty="0" smtClean="0"/>
              <a:t>Activity</a:t>
            </a:r>
            <a:r>
              <a:rPr lang="ko-KR" altLang="en-US" dirty="0" smtClean="0"/>
              <a:t>안에 </a:t>
            </a:r>
            <a:r>
              <a:rPr lang="en-US" altLang="ko-KR" dirty="0" smtClean="0"/>
              <a:t>View</a:t>
            </a:r>
            <a:r>
              <a:rPr lang="ko-KR" altLang="en-US" dirty="0" smtClean="0"/>
              <a:t>를 추가하는 것을 </a:t>
            </a:r>
            <a:r>
              <a:rPr lang="en-US" altLang="ko-KR" b="1" dirty="0" smtClean="0"/>
              <a:t>Layout</a:t>
            </a:r>
            <a:r>
              <a:rPr lang="ko-KR" altLang="en-US" dirty="0" smtClean="0"/>
              <a:t>이라고 합니다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앞 장</a:t>
            </a:r>
            <a:r>
              <a:rPr lang="en-US" altLang="ko-KR" dirty="0" smtClean="0"/>
              <a:t> "</a:t>
            </a:r>
            <a:r>
              <a:rPr lang="en-US" altLang="ko-KR" b="1" dirty="0" smtClean="0"/>
              <a:t>Getting Started</a:t>
            </a:r>
            <a:r>
              <a:rPr lang="en-US" altLang="ko-KR" dirty="0" smtClean="0"/>
              <a:t>"</a:t>
            </a:r>
            <a:r>
              <a:rPr lang="ko-KR" altLang="en-US" dirty="0" smtClean="0"/>
              <a:t>에서는 </a:t>
            </a:r>
            <a:r>
              <a:rPr lang="en-US" altLang="ko-KR" dirty="0" smtClean="0"/>
              <a:t>3</a:t>
            </a:r>
            <a:r>
              <a:rPr lang="ko-KR" altLang="en-US" dirty="0" smtClean="0"/>
              <a:t>개의 </a:t>
            </a:r>
            <a:r>
              <a:rPr lang="en-US" altLang="ko-KR" dirty="0" smtClean="0"/>
              <a:t>Button</a:t>
            </a:r>
            <a:r>
              <a:rPr lang="ko-KR" altLang="en-US" dirty="0" smtClean="0"/>
              <a:t>들이 있는 간단한 앱을 만들어 보면서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앱을 만드는 작업의 전체 흐름을 경험해 본 것입니다</a:t>
            </a:r>
            <a:r>
              <a:rPr lang="en-US" altLang="ko-KR" dirty="0" smtClean="0"/>
              <a:t>. </a:t>
            </a:r>
          </a:p>
          <a:p>
            <a:pPr lvl="1"/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89045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01-1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디자이너 도구</a:t>
            </a:r>
            <a:r>
              <a:rPr lang="en-US" altLang="ko-KR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(Designer Tool)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자세히 살펴보기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>
                <a:sym typeface="Wingdings" panose="05000000000000000000" pitchFamily="2" charset="2"/>
              </a:rPr>
              <a:t>디자이너 도구를 사용할 때 화면을 넓게 사용하기 위해 프로젝트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창을 삭제하고 다시 복구할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시도해 보십시오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20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101" y="2852936"/>
            <a:ext cx="4419670" cy="366692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5564" y="4005064"/>
            <a:ext cx="5911355" cy="2491466"/>
          </a:xfrm>
          <a:prstGeom prst="rect">
            <a:avLst/>
          </a:prstGeom>
        </p:spPr>
      </p:pic>
      <p:sp>
        <p:nvSpPr>
          <p:cNvPr id="7" name="아래쪽 화살표 6"/>
          <p:cNvSpPr/>
          <p:nvPr/>
        </p:nvSpPr>
        <p:spPr>
          <a:xfrm>
            <a:off x="2855640" y="2708920"/>
            <a:ext cx="360040" cy="95770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아래쪽 화살표 9"/>
          <p:cNvSpPr/>
          <p:nvPr/>
        </p:nvSpPr>
        <p:spPr>
          <a:xfrm>
            <a:off x="9552384" y="3666621"/>
            <a:ext cx="360040" cy="95770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2726921" y="2236222"/>
            <a:ext cx="13676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sym typeface="Wingdings" panose="05000000000000000000" pitchFamily="2" charset="2"/>
              </a:rPr>
              <a:t>삭제</a:t>
            </a:r>
            <a:r>
              <a:rPr lang="en-US" altLang="ko-KR" dirty="0" smtClean="0">
                <a:sym typeface="Wingdings" panose="05000000000000000000" pitchFamily="2" charset="2"/>
              </a:rPr>
              <a:t>/</a:t>
            </a:r>
            <a:r>
              <a:rPr lang="ko-KR" altLang="en-US" dirty="0" smtClean="0">
                <a:sym typeface="Wingdings" panose="05000000000000000000" pitchFamily="2" charset="2"/>
              </a:rPr>
              <a:t>최소화</a:t>
            </a:r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9423665" y="3128068"/>
            <a:ext cx="6174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sym typeface="Wingdings" panose="05000000000000000000" pitchFamily="2" charset="2"/>
              </a:rPr>
              <a:t>복구</a:t>
            </a:r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1417082" y="2236222"/>
            <a:ext cx="13308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sym typeface="Wingdings" panose="05000000000000000000" pitchFamily="2" charset="2"/>
              </a:rPr>
              <a:t>프로젝트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창</a:t>
            </a:r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8181799" y="3128068"/>
            <a:ext cx="13308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sym typeface="Wingdings" panose="05000000000000000000" pitchFamily="2" charset="2"/>
              </a:rPr>
              <a:t>프로젝트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창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93200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01-1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연습문제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연습문제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: </a:t>
            </a:r>
            <a:r>
              <a:rPr lang="ko-KR" altLang="en-US" dirty="0" smtClean="0">
                <a:sym typeface="Wingdings" panose="05000000000000000000" pitchFamily="2" charset="2"/>
              </a:rPr>
              <a:t>단말기 화면 가운데 있는 </a:t>
            </a:r>
            <a:r>
              <a:rPr lang="en-US" altLang="ko-KR" dirty="0" smtClean="0">
                <a:sym typeface="Wingdings" panose="05000000000000000000" pitchFamily="2" charset="2"/>
              </a:rPr>
              <a:t>"Hello World!" </a:t>
            </a:r>
            <a:r>
              <a:rPr lang="ko-KR" altLang="en-US" dirty="0" smtClean="0">
                <a:sym typeface="Wingdings" panose="05000000000000000000" pitchFamily="2" charset="2"/>
              </a:rPr>
              <a:t>텍스트를 삭제하고 </a:t>
            </a:r>
            <a:r>
              <a:rPr lang="en-US" altLang="ko-KR" dirty="0" smtClean="0">
                <a:sym typeface="Wingdings" panose="05000000000000000000" pitchFamily="2" charset="2"/>
              </a:rPr>
              <a:t>, "</a:t>
            </a:r>
            <a:r>
              <a:rPr lang="ko-KR" altLang="en-US" dirty="0" smtClean="0">
                <a:sym typeface="Wingdings" panose="05000000000000000000" pitchFamily="2" charset="2"/>
              </a:rPr>
              <a:t>안녕하세요</a:t>
            </a:r>
            <a:r>
              <a:rPr lang="en-US" altLang="ko-KR" dirty="0" smtClean="0">
                <a:sym typeface="Wingdings" panose="05000000000000000000" pitchFamily="2" charset="2"/>
              </a:rPr>
              <a:t>" </a:t>
            </a:r>
            <a:r>
              <a:rPr lang="ko-KR" altLang="en-US" dirty="0" smtClean="0">
                <a:sym typeface="Wingdings" panose="05000000000000000000" pitchFamily="2" charset="2"/>
              </a:rPr>
              <a:t>버튼을 넣어 보세요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Step 1: [Design] </a:t>
            </a:r>
            <a:r>
              <a:rPr lang="ko-KR" altLang="en-US" dirty="0" smtClean="0">
                <a:sym typeface="Wingdings" panose="05000000000000000000" pitchFamily="2" charset="2"/>
              </a:rPr>
              <a:t>안스 화면에서 해보기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아래와 같이 안스 화면을 만들어 보세요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Component Tree </a:t>
            </a:r>
            <a:r>
              <a:rPr lang="ko-KR" altLang="en-US" dirty="0">
                <a:sym typeface="Wingdings" panose="05000000000000000000" pitchFamily="2" charset="2"/>
              </a:rPr>
              <a:t>창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en-US" altLang="ko-KR" dirty="0" smtClean="0">
                <a:sym typeface="Wingdings" panose="05000000000000000000" pitchFamily="2" charset="2"/>
              </a:rPr>
              <a:t>ConstraintLayout </a:t>
            </a:r>
            <a:r>
              <a:rPr lang="ko-KR" altLang="en-US" dirty="0">
                <a:sym typeface="Wingdings" panose="05000000000000000000" pitchFamily="2" charset="2"/>
              </a:rPr>
              <a:t>밑에 있는 </a:t>
            </a:r>
            <a:r>
              <a:rPr lang="en-US" altLang="ko-KR" dirty="0">
                <a:sym typeface="Wingdings" panose="05000000000000000000" pitchFamily="2" charset="2"/>
              </a:rPr>
              <a:t>TextView "Hello World"</a:t>
            </a:r>
            <a:r>
              <a:rPr lang="ko-KR" altLang="en-US" dirty="0">
                <a:sym typeface="Wingdings" panose="05000000000000000000" pitchFamily="2" charset="2"/>
              </a:rPr>
              <a:t>를 삭제하세요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21</a:t>
            </a:fld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7568" y="2382568"/>
            <a:ext cx="6696744" cy="4113962"/>
          </a:xfrm>
          <a:prstGeom prst="rect">
            <a:avLst/>
          </a:prstGeom>
        </p:spPr>
      </p:pic>
      <p:sp>
        <p:nvSpPr>
          <p:cNvPr id="9" name="아래쪽 화살표 8"/>
          <p:cNvSpPr/>
          <p:nvPr/>
        </p:nvSpPr>
        <p:spPr>
          <a:xfrm>
            <a:off x="8328248" y="2434752"/>
            <a:ext cx="432048" cy="4320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아래쪽 화살표 14"/>
          <p:cNvSpPr/>
          <p:nvPr/>
        </p:nvSpPr>
        <p:spPr>
          <a:xfrm>
            <a:off x="4727848" y="2636912"/>
            <a:ext cx="432048" cy="4320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화살표 15"/>
          <p:cNvSpPr/>
          <p:nvPr/>
        </p:nvSpPr>
        <p:spPr>
          <a:xfrm>
            <a:off x="3071664" y="4797152"/>
            <a:ext cx="396044" cy="432048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아래쪽 화살표 16"/>
          <p:cNvSpPr/>
          <p:nvPr/>
        </p:nvSpPr>
        <p:spPr>
          <a:xfrm rot="16200000">
            <a:off x="5194120" y="1529210"/>
            <a:ext cx="268872" cy="32403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오른쪽 화살표 17"/>
          <p:cNvSpPr/>
          <p:nvPr/>
        </p:nvSpPr>
        <p:spPr>
          <a:xfrm>
            <a:off x="10344472" y="1837786"/>
            <a:ext cx="360040" cy="307192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9418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5601" y="1988841"/>
            <a:ext cx="7776864" cy="4588679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01-1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연습문제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b="1" dirty="0" smtClean="0">
                <a:sym typeface="Wingdings" panose="05000000000000000000" pitchFamily="2" charset="2"/>
              </a:rPr>
              <a:t>연습문제</a:t>
            </a:r>
            <a:r>
              <a:rPr lang="en-US" altLang="ko-KR" dirty="0" smtClean="0">
                <a:sym typeface="Wingdings" panose="05000000000000000000" pitchFamily="2" charset="2"/>
              </a:rPr>
              <a:t>: </a:t>
            </a:r>
            <a:r>
              <a:rPr lang="ko-KR" altLang="en-US" dirty="0" smtClean="0">
                <a:sym typeface="Wingdings" panose="05000000000000000000" pitchFamily="2" charset="2"/>
              </a:rPr>
              <a:t>단말기 화면 가운데 있는 </a:t>
            </a:r>
            <a:r>
              <a:rPr lang="en-US" altLang="ko-KR" dirty="0" smtClean="0">
                <a:sym typeface="Wingdings" panose="05000000000000000000" pitchFamily="2" charset="2"/>
              </a:rPr>
              <a:t>"Hello World!" </a:t>
            </a:r>
            <a:r>
              <a:rPr lang="ko-KR" altLang="en-US" dirty="0" smtClean="0">
                <a:sym typeface="Wingdings" panose="05000000000000000000" pitchFamily="2" charset="2"/>
              </a:rPr>
              <a:t>텍스트를 삭제하고 </a:t>
            </a:r>
            <a:r>
              <a:rPr lang="en-US" altLang="ko-KR" dirty="0" smtClean="0">
                <a:sym typeface="Wingdings" panose="05000000000000000000" pitchFamily="2" charset="2"/>
              </a:rPr>
              <a:t>, "</a:t>
            </a:r>
            <a:r>
              <a:rPr lang="ko-KR" altLang="en-US" dirty="0" smtClean="0">
                <a:sym typeface="Wingdings" panose="05000000000000000000" pitchFamily="2" charset="2"/>
              </a:rPr>
              <a:t>안녕하세요</a:t>
            </a:r>
            <a:r>
              <a:rPr lang="en-US" altLang="ko-KR" dirty="0" smtClean="0">
                <a:sym typeface="Wingdings" panose="05000000000000000000" pitchFamily="2" charset="2"/>
              </a:rPr>
              <a:t>" </a:t>
            </a:r>
            <a:r>
              <a:rPr lang="ko-KR" altLang="en-US" dirty="0" smtClean="0">
                <a:sym typeface="Wingdings" panose="05000000000000000000" pitchFamily="2" charset="2"/>
              </a:rPr>
              <a:t>버튼을 넣어 보세요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Step 2: [Design] </a:t>
            </a:r>
            <a:r>
              <a:rPr lang="ko-KR" altLang="en-US" dirty="0" smtClean="0">
                <a:sym typeface="Wingdings" panose="05000000000000000000" pitchFamily="2" charset="2"/>
              </a:rPr>
              <a:t>안스 화면에서 해보기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Palette</a:t>
            </a:r>
            <a:r>
              <a:rPr lang="ko-KR" altLang="en-US" dirty="0" smtClean="0">
                <a:sym typeface="Wingdings" panose="05000000000000000000" pitchFamily="2" charset="2"/>
              </a:rPr>
              <a:t>창에서 버튼을 찾아 디자인 창에 끌어다 놓고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버튼의 </a:t>
            </a:r>
            <a:r>
              <a:rPr lang="en-US" altLang="ko-KR" dirty="0" smtClean="0">
                <a:sym typeface="Wingdings" panose="05000000000000000000" pitchFamily="2" charset="2"/>
              </a:rPr>
              <a:t>Text </a:t>
            </a:r>
            <a:r>
              <a:rPr lang="ko-KR" altLang="en-US" dirty="0" smtClean="0">
                <a:sym typeface="Wingdings" panose="05000000000000000000" pitchFamily="2" charset="2"/>
              </a:rPr>
              <a:t>속성을 찾아 </a:t>
            </a:r>
            <a:r>
              <a:rPr lang="en-US" altLang="ko-KR" dirty="0" smtClean="0">
                <a:sym typeface="Wingdings" panose="05000000000000000000" pitchFamily="2" charset="2"/>
              </a:rPr>
              <a:t>"</a:t>
            </a:r>
            <a:r>
              <a:rPr lang="ko-KR" altLang="en-US" dirty="0" smtClean="0">
                <a:sym typeface="Wingdings" panose="05000000000000000000" pitchFamily="2" charset="2"/>
              </a:rPr>
              <a:t>안녕하세요</a:t>
            </a:r>
            <a:r>
              <a:rPr lang="en-US" altLang="ko-KR" dirty="0" smtClean="0">
                <a:sym typeface="Wingdings" panose="05000000000000000000" pitchFamily="2" charset="2"/>
              </a:rPr>
              <a:t>"</a:t>
            </a:r>
            <a:r>
              <a:rPr lang="ko-KR" altLang="en-US" dirty="0" smtClean="0">
                <a:sym typeface="Wingdings" panose="05000000000000000000" pitchFamily="2" charset="2"/>
              </a:rPr>
              <a:t>를 입력합니다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22</a:t>
            </a:fld>
            <a:endParaRPr lang="ko-KR" altLang="en-US"/>
          </a:p>
        </p:txBody>
      </p:sp>
      <p:sp>
        <p:nvSpPr>
          <p:cNvPr id="15" name="아래쪽 화살표 14"/>
          <p:cNvSpPr/>
          <p:nvPr/>
        </p:nvSpPr>
        <p:spPr>
          <a:xfrm>
            <a:off x="4007768" y="2598847"/>
            <a:ext cx="432048" cy="4320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화살표 15"/>
          <p:cNvSpPr/>
          <p:nvPr/>
        </p:nvSpPr>
        <p:spPr>
          <a:xfrm>
            <a:off x="7932204" y="5918043"/>
            <a:ext cx="396044" cy="432048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4860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01-1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연습문제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b="1" dirty="0" smtClean="0">
                <a:sym typeface="Wingdings" panose="05000000000000000000" pitchFamily="2" charset="2"/>
              </a:rPr>
              <a:t>연습문제</a:t>
            </a:r>
            <a:r>
              <a:rPr lang="en-US" altLang="ko-KR" dirty="0" smtClean="0">
                <a:sym typeface="Wingdings" panose="05000000000000000000" pitchFamily="2" charset="2"/>
              </a:rPr>
              <a:t>: </a:t>
            </a:r>
            <a:r>
              <a:rPr lang="ko-KR" altLang="en-US" dirty="0" smtClean="0">
                <a:sym typeface="Wingdings" panose="05000000000000000000" pitchFamily="2" charset="2"/>
              </a:rPr>
              <a:t>단말기 화면 가운데 있는 </a:t>
            </a:r>
            <a:r>
              <a:rPr lang="en-US" altLang="ko-KR" dirty="0" smtClean="0">
                <a:sym typeface="Wingdings" panose="05000000000000000000" pitchFamily="2" charset="2"/>
              </a:rPr>
              <a:t>"Hello World!" </a:t>
            </a:r>
            <a:r>
              <a:rPr lang="ko-KR" altLang="en-US" dirty="0" smtClean="0">
                <a:sym typeface="Wingdings" panose="05000000000000000000" pitchFamily="2" charset="2"/>
              </a:rPr>
              <a:t>텍스트를 삭제하고 </a:t>
            </a:r>
            <a:r>
              <a:rPr lang="en-US" altLang="ko-KR" dirty="0" smtClean="0">
                <a:sym typeface="Wingdings" panose="05000000000000000000" pitchFamily="2" charset="2"/>
              </a:rPr>
              <a:t>, "</a:t>
            </a:r>
            <a:r>
              <a:rPr lang="ko-KR" altLang="en-US" dirty="0" smtClean="0">
                <a:sym typeface="Wingdings" panose="05000000000000000000" pitchFamily="2" charset="2"/>
              </a:rPr>
              <a:t>안녕하세요</a:t>
            </a:r>
            <a:r>
              <a:rPr lang="en-US" altLang="ko-KR" dirty="0" smtClean="0">
                <a:sym typeface="Wingdings" panose="05000000000000000000" pitchFamily="2" charset="2"/>
              </a:rPr>
              <a:t>" </a:t>
            </a:r>
            <a:r>
              <a:rPr lang="ko-KR" altLang="en-US" dirty="0" smtClean="0">
                <a:sym typeface="Wingdings" panose="05000000000000000000" pitchFamily="2" charset="2"/>
              </a:rPr>
              <a:t>버튼을 넣어 보세요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Step 3: [Design] </a:t>
            </a:r>
            <a:r>
              <a:rPr lang="ko-KR" altLang="en-US" dirty="0" smtClean="0">
                <a:sym typeface="Wingdings" panose="05000000000000000000" pitchFamily="2" charset="2"/>
              </a:rPr>
              <a:t>안스 화면에서 해보기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"</a:t>
            </a:r>
            <a:r>
              <a:rPr lang="ko-KR" altLang="en-US" dirty="0" smtClean="0">
                <a:sym typeface="Wingdings" panose="05000000000000000000" pitchFamily="2" charset="2"/>
              </a:rPr>
              <a:t>안녕하세요</a:t>
            </a:r>
            <a:r>
              <a:rPr lang="en-US" altLang="ko-KR" dirty="0" smtClean="0">
                <a:sym typeface="Wingdings" panose="05000000000000000000" pitchFamily="2" charset="2"/>
              </a:rPr>
              <a:t>"</a:t>
            </a:r>
            <a:r>
              <a:rPr lang="ko-KR" altLang="en-US" dirty="0" smtClean="0">
                <a:sym typeface="Wingdings" panose="05000000000000000000" pitchFamily="2" charset="2"/>
              </a:rPr>
              <a:t>를 </a:t>
            </a:r>
            <a:r>
              <a:rPr lang="en-US" altLang="ko-KR" dirty="0" smtClean="0">
                <a:sym typeface="Wingdings" panose="05000000000000000000" pitchFamily="2" charset="2"/>
              </a:rPr>
              <a:t>text</a:t>
            </a:r>
            <a:r>
              <a:rPr lang="ko-KR" altLang="en-US" dirty="0" smtClean="0">
                <a:sym typeface="Wingdings" panose="05000000000000000000" pitchFamily="2" charset="2"/>
              </a:rPr>
              <a:t>속성에 입력하면</a:t>
            </a:r>
            <a:r>
              <a:rPr lang="en-US" altLang="ko-KR" dirty="0">
                <a:sym typeface="Wingdings" panose="05000000000000000000" pitchFamily="2" charset="2"/>
              </a:rPr>
              <a:t>, Hardcoded </a:t>
            </a:r>
            <a:r>
              <a:rPr lang="en-US" altLang="ko-KR" dirty="0" smtClean="0">
                <a:sym typeface="Wingdings" panose="05000000000000000000" pitchFamily="2" charset="2"/>
              </a:rPr>
              <a:t>text </a:t>
            </a:r>
            <a:r>
              <a:rPr lang="ko-KR" altLang="en-US" dirty="0" smtClean="0">
                <a:sym typeface="Wingdings" panose="05000000000000000000" pitchFamily="2" charset="2"/>
              </a:rPr>
              <a:t>경고가 나옵니다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이 문제를 해결하십시오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res/strings.txt </a:t>
            </a:r>
            <a:r>
              <a:rPr lang="ko-KR" altLang="en-US" dirty="0" smtClean="0">
                <a:sym typeface="Wingdings" panose="05000000000000000000" pitchFamily="2" charset="2"/>
              </a:rPr>
              <a:t>를 편집하는 여러 방법이 있는데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우선 </a:t>
            </a:r>
            <a:r>
              <a:rPr lang="en-US" altLang="ko-KR" dirty="0" smtClean="0">
                <a:sym typeface="Wingdings" panose="05000000000000000000" pitchFamily="2" charset="2"/>
              </a:rPr>
              <a:t>"Pick a resource" </a:t>
            </a:r>
            <a:r>
              <a:rPr lang="ko-KR" altLang="en-US" dirty="0" smtClean="0">
                <a:sym typeface="Wingdings" panose="05000000000000000000" pitchFamily="2" charset="2"/>
              </a:rPr>
              <a:t>버튼을 사용해 봅시다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23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073" y="2572755"/>
            <a:ext cx="10365261" cy="2187732"/>
          </a:xfrm>
          <a:prstGeom prst="rect">
            <a:avLst/>
          </a:prstGeom>
        </p:spPr>
      </p:pic>
      <p:sp>
        <p:nvSpPr>
          <p:cNvPr id="15" name="아래쪽 화살표 14"/>
          <p:cNvSpPr/>
          <p:nvPr/>
        </p:nvSpPr>
        <p:spPr>
          <a:xfrm rot="10800000">
            <a:off x="3143672" y="4183311"/>
            <a:ext cx="360040" cy="32580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화살표 15"/>
          <p:cNvSpPr/>
          <p:nvPr/>
        </p:nvSpPr>
        <p:spPr>
          <a:xfrm rot="16200000">
            <a:off x="10056440" y="4580467"/>
            <a:ext cx="360040" cy="360040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9408368" y="5059547"/>
            <a:ext cx="1887055" cy="369332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altLang="ko-KR" dirty="0"/>
              <a:t>Pick a resource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95356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01-1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연습문제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b="1" dirty="0" smtClean="0">
                <a:sym typeface="Wingdings" panose="05000000000000000000" pitchFamily="2" charset="2"/>
              </a:rPr>
              <a:t>연습문제</a:t>
            </a:r>
            <a:r>
              <a:rPr lang="en-US" altLang="ko-KR" dirty="0" smtClean="0">
                <a:sym typeface="Wingdings" panose="05000000000000000000" pitchFamily="2" charset="2"/>
              </a:rPr>
              <a:t>: </a:t>
            </a:r>
            <a:r>
              <a:rPr lang="ko-KR" altLang="en-US" dirty="0" smtClean="0">
                <a:sym typeface="Wingdings" panose="05000000000000000000" pitchFamily="2" charset="2"/>
              </a:rPr>
              <a:t>단말기 화면 가운데 있는 </a:t>
            </a:r>
            <a:r>
              <a:rPr lang="en-US" altLang="ko-KR" dirty="0" smtClean="0">
                <a:sym typeface="Wingdings" panose="05000000000000000000" pitchFamily="2" charset="2"/>
              </a:rPr>
              <a:t>"Hello World!" </a:t>
            </a:r>
            <a:r>
              <a:rPr lang="ko-KR" altLang="en-US" dirty="0" smtClean="0">
                <a:sym typeface="Wingdings" panose="05000000000000000000" pitchFamily="2" charset="2"/>
              </a:rPr>
              <a:t>텍스트를 삭제하고 </a:t>
            </a:r>
            <a:r>
              <a:rPr lang="en-US" altLang="ko-KR" dirty="0" smtClean="0">
                <a:sym typeface="Wingdings" panose="05000000000000000000" pitchFamily="2" charset="2"/>
              </a:rPr>
              <a:t>, "</a:t>
            </a:r>
            <a:r>
              <a:rPr lang="ko-KR" altLang="en-US" dirty="0" smtClean="0">
                <a:sym typeface="Wingdings" panose="05000000000000000000" pitchFamily="2" charset="2"/>
              </a:rPr>
              <a:t>안녕하세요</a:t>
            </a:r>
            <a:r>
              <a:rPr lang="en-US" altLang="ko-KR" dirty="0" smtClean="0">
                <a:sym typeface="Wingdings" panose="05000000000000000000" pitchFamily="2" charset="2"/>
              </a:rPr>
              <a:t>" </a:t>
            </a:r>
            <a:r>
              <a:rPr lang="ko-KR" altLang="en-US" dirty="0" smtClean="0">
                <a:sym typeface="Wingdings" panose="05000000000000000000" pitchFamily="2" charset="2"/>
              </a:rPr>
              <a:t>버튼을 넣어 보세요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Step </a:t>
            </a:r>
            <a:r>
              <a:rPr lang="en-US" altLang="ko-KR" dirty="0">
                <a:sym typeface="Wingdings" panose="05000000000000000000" pitchFamily="2" charset="2"/>
              </a:rPr>
              <a:t>4</a:t>
            </a:r>
            <a:r>
              <a:rPr lang="en-US" altLang="ko-KR" dirty="0" smtClean="0">
                <a:sym typeface="Wingdings" panose="05000000000000000000" pitchFamily="2" charset="2"/>
              </a:rPr>
              <a:t>: [Design] </a:t>
            </a:r>
            <a:r>
              <a:rPr lang="ko-KR" altLang="en-US" dirty="0" smtClean="0">
                <a:sym typeface="Wingdings" panose="05000000000000000000" pitchFamily="2" charset="2"/>
              </a:rPr>
              <a:t>안스 화면에서 해보기 </a:t>
            </a:r>
            <a:r>
              <a:rPr lang="en-US" altLang="ko-KR" dirty="0" smtClean="0">
                <a:sym typeface="Wingdings" panose="05000000000000000000" pitchFamily="2" charset="2"/>
              </a:rPr>
              <a:t>(</a:t>
            </a:r>
            <a:r>
              <a:rPr lang="ko-KR" altLang="en-US" dirty="0" smtClean="0">
                <a:sym typeface="Wingdings" panose="05000000000000000000" pitchFamily="2" charset="2"/>
              </a:rPr>
              <a:t>다음과 같이 </a:t>
            </a:r>
            <a:r>
              <a:rPr lang="en-US" altLang="ko-KR" dirty="0" smtClean="0">
                <a:sym typeface="Wingdings" panose="05000000000000000000" pitchFamily="2" charset="2"/>
              </a:rPr>
              <a:t>3 </a:t>
            </a:r>
            <a:r>
              <a:rPr lang="ko-KR" altLang="en-US" dirty="0" smtClean="0">
                <a:sym typeface="Wingdings" panose="05000000000000000000" pitchFamily="2" charset="2"/>
              </a:rPr>
              <a:t>단계를 거쳐 설정할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.)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"</a:t>
            </a:r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24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100" y="1700808"/>
            <a:ext cx="5159187" cy="3360711"/>
          </a:xfrm>
          <a:prstGeom prst="rect">
            <a:avLst/>
          </a:prstGeom>
        </p:spPr>
      </p:pic>
      <p:sp>
        <p:nvSpPr>
          <p:cNvPr id="15" name="아래쪽 화살표 14"/>
          <p:cNvSpPr/>
          <p:nvPr/>
        </p:nvSpPr>
        <p:spPr>
          <a:xfrm rot="4366001">
            <a:off x="1081484" y="1788621"/>
            <a:ext cx="336917" cy="75513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5736" y="2564904"/>
            <a:ext cx="5662151" cy="4176122"/>
          </a:xfrm>
          <a:prstGeom prst="rect">
            <a:avLst/>
          </a:prstGeom>
        </p:spPr>
      </p:pic>
      <p:sp>
        <p:nvSpPr>
          <p:cNvPr id="16" name="오른쪽 화살표 15"/>
          <p:cNvSpPr/>
          <p:nvPr/>
        </p:nvSpPr>
        <p:spPr>
          <a:xfrm rot="7257987">
            <a:off x="6525547" y="2848604"/>
            <a:ext cx="682824" cy="449352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80176" y="2060848"/>
            <a:ext cx="3178063" cy="3339550"/>
          </a:xfrm>
          <a:prstGeom prst="rect">
            <a:avLst/>
          </a:prstGeom>
        </p:spPr>
      </p:pic>
      <p:sp>
        <p:nvSpPr>
          <p:cNvPr id="11" name="오른쪽 화살표 10"/>
          <p:cNvSpPr/>
          <p:nvPr/>
        </p:nvSpPr>
        <p:spPr>
          <a:xfrm rot="7257987">
            <a:off x="8834839" y="2842186"/>
            <a:ext cx="682824" cy="449352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68208" y="5590306"/>
            <a:ext cx="3856054" cy="115072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13" name="오른쪽 화살표 12"/>
          <p:cNvSpPr/>
          <p:nvPr/>
        </p:nvSpPr>
        <p:spPr>
          <a:xfrm rot="7257987">
            <a:off x="10572844" y="5422054"/>
            <a:ext cx="682824" cy="449352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6843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01-1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연습문제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b="1" dirty="0" smtClean="0">
                <a:sym typeface="Wingdings" panose="05000000000000000000" pitchFamily="2" charset="2"/>
              </a:rPr>
              <a:t>연습문제</a:t>
            </a:r>
            <a:r>
              <a:rPr lang="en-US" altLang="ko-KR" dirty="0" smtClean="0">
                <a:sym typeface="Wingdings" panose="05000000000000000000" pitchFamily="2" charset="2"/>
              </a:rPr>
              <a:t>: </a:t>
            </a:r>
            <a:r>
              <a:rPr lang="ko-KR" altLang="en-US" dirty="0" smtClean="0">
                <a:sym typeface="Wingdings" panose="05000000000000000000" pitchFamily="2" charset="2"/>
              </a:rPr>
              <a:t>단말기 화면 가운데 있는 </a:t>
            </a:r>
            <a:r>
              <a:rPr lang="en-US" altLang="ko-KR" dirty="0" smtClean="0">
                <a:sym typeface="Wingdings" panose="05000000000000000000" pitchFamily="2" charset="2"/>
              </a:rPr>
              <a:t>"Hello World!" </a:t>
            </a:r>
            <a:r>
              <a:rPr lang="ko-KR" altLang="en-US" dirty="0" smtClean="0">
                <a:sym typeface="Wingdings" panose="05000000000000000000" pitchFamily="2" charset="2"/>
              </a:rPr>
              <a:t>텍스트를 삭제하고 </a:t>
            </a:r>
            <a:r>
              <a:rPr lang="en-US" altLang="ko-KR" dirty="0" smtClean="0">
                <a:sym typeface="Wingdings" panose="05000000000000000000" pitchFamily="2" charset="2"/>
              </a:rPr>
              <a:t>, "</a:t>
            </a:r>
            <a:r>
              <a:rPr lang="ko-KR" altLang="en-US" dirty="0" smtClean="0">
                <a:sym typeface="Wingdings" panose="05000000000000000000" pitchFamily="2" charset="2"/>
              </a:rPr>
              <a:t>안녕하세요</a:t>
            </a:r>
            <a:r>
              <a:rPr lang="en-US" altLang="ko-KR" dirty="0" smtClean="0">
                <a:sym typeface="Wingdings" panose="05000000000000000000" pitchFamily="2" charset="2"/>
              </a:rPr>
              <a:t>" </a:t>
            </a:r>
            <a:r>
              <a:rPr lang="ko-KR" altLang="en-US" dirty="0" smtClean="0">
                <a:sym typeface="Wingdings" panose="05000000000000000000" pitchFamily="2" charset="2"/>
              </a:rPr>
              <a:t>버튼을 넣어 보세요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en-US" altLang="ko-KR" dirty="0" err="1" smtClean="0">
                <a:sym typeface="Wingdings" panose="05000000000000000000" pitchFamily="2" charset="2"/>
              </a:rPr>
              <a:t>text</a:t>
            </a:r>
            <a:r>
              <a:rPr lang="en-US" altLang="ko-KR" dirty="0" err="1">
                <a:sym typeface="Wingdings" panose="05000000000000000000" pitchFamily="2" charset="2"/>
              </a:rPr>
              <a:t>S</a:t>
            </a:r>
            <a:r>
              <a:rPr lang="en-US" altLang="ko-KR" dirty="0" err="1" smtClean="0">
                <a:sym typeface="Wingdings" panose="05000000000000000000" pitchFamily="2" charset="2"/>
              </a:rPr>
              <a:t>ize</a:t>
            </a:r>
            <a:r>
              <a:rPr lang="en-US" altLang="ko-KR" dirty="0" smtClean="0">
                <a:sym typeface="Wingdings" panose="05000000000000000000" pitchFamily="2" charset="2"/>
              </a:rPr>
              <a:t> = 24sp, </a:t>
            </a:r>
            <a:r>
              <a:rPr lang="en-US" altLang="ko-KR" dirty="0" err="1" smtClean="0">
                <a:sym typeface="Wingdings" panose="05000000000000000000" pitchFamily="2" charset="2"/>
              </a:rPr>
              <a:t>textColor</a:t>
            </a:r>
            <a:r>
              <a:rPr lang="en-US" altLang="ko-KR" dirty="0" smtClean="0">
                <a:sym typeface="Wingdings" panose="05000000000000000000" pitchFamily="2" charset="2"/>
              </a:rPr>
              <a:t> = </a:t>
            </a:r>
            <a:r>
              <a:rPr lang="en-US" altLang="ko-KR" dirty="0" err="1" smtClean="0">
                <a:sym typeface="Wingdings" panose="05000000000000000000" pitchFamily="2" charset="2"/>
              </a:rPr>
              <a:t>holo_red_dark</a:t>
            </a:r>
            <a:r>
              <a:rPr lang="ko-KR" altLang="en-US" dirty="0" smtClean="0">
                <a:sym typeface="Wingdings" panose="05000000000000000000" pitchFamily="2" charset="2"/>
              </a:rPr>
              <a:t>로 설정해보세요</a:t>
            </a:r>
            <a:r>
              <a:rPr lang="en-US" altLang="ko-KR" dirty="0" smtClean="0">
                <a:sym typeface="Wingdings" panose="05000000000000000000" pitchFamily="2" charset="2"/>
              </a:rPr>
              <a:t>.  attribute </a:t>
            </a:r>
            <a:r>
              <a:rPr lang="ko-KR" altLang="en-US" dirty="0" smtClean="0">
                <a:sym typeface="Wingdings" panose="05000000000000000000" pitchFamily="2" charset="2"/>
              </a:rPr>
              <a:t>창에서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입력하고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>color </a:t>
            </a:r>
            <a:r>
              <a:rPr lang="ko-KR" altLang="en-US" dirty="0" smtClean="0">
                <a:sym typeface="Wingdings" panose="05000000000000000000" pitchFamily="2" charset="2"/>
              </a:rPr>
              <a:t>선택은 </a:t>
            </a:r>
            <a:r>
              <a:rPr lang="en-US" altLang="ko-KR" dirty="0" smtClean="0">
                <a:sym typeface="Wingdings" panose="05000000000000000000" pitchFamily="2" charset="2"/>
              </a:rPr>
              <a:t>pick a resource </a:t>
            </a:r>
            <a:r>
              <a:rPr lang="ko-KR" altLang="en-US" dirty="0" smtClean="0">
                <a:sym typeface="Wingdings" panose="05000000000000000000" pitchFamily="2" charset="2"/>
              </a:rPr>
              <a:t>버튼을 이용하세요</a:t>
            </a: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25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702" y="1871279"/>
            <a:ext cx="8771380" cy="2133785"/>
          </a:xfrm>
          <a:prstGeom prst="rect">
            <a:avLst/>
          </a:prstGeom>
        </p:spPr>
      </p:pic>
      <p:sp>
        <p:nvSpPr>
          <p:cNvPr id="13" name="오른쪽 화살표 12"/>
          <p:cNvSpPr/>
          <p:nvPr/>
        </p:nvSpPr>
        <p:spPr>
          <a:xfrm rot="7257987">
            <a:off x="7995118" y="2713495"/>
            <a:ext cx="682824" cy="449352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0640" y="4212320"/>
            <a:ext cx="5672845" cy="235329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56703" y="1871279"/>
            <a:ext cx="2443326" cy="4222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551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01-2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뷰</a:t>
            </a:r>
            <a:r>
              <a:rPr lang="en-US" altLang="ko-KR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(View)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와 뷰의 크기 속성 이해하기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>
                <a:sym typeface="Wingdings" panose="05000000000000000000" pitchFamily="2" charset="2"/>
              </a:rPr>
              <a:t>뷰는 화면에 보이는 구성 요소</a:t>
            </a:r>
            <a:r>
              <a:rPr lang="en-US" altLang="ko-KR" dirty="0" smtClean="0">
                <a:sym typeface="Wingdings" panose="05000000000000000000" pitchFamily="2" charset="2"/>
              </a:rPr>
              <a:t>(</a:t>
            </a:r>
            <a:r>
              <a:rPr lang="ko-KR" altLang="en-US" dirty="0" smtClean="0">
                <a:sym typeface="Wingdings" panose="05000000000000000000" pitchFamily="2" charset="2"/>
              </a:rPr>
              <a:t>위젯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err="1" smtClean="0">
                <a:sym typeface="Wingdings" panose="05000000000000000000" pitchFamily="2" charset="2"/>
              </a:rPr>
              <a:t>콘트롤</a:t>
            </a:r>
            <a:r>
              <a:rPr lang="en-US" altLang="ko-KR" dirty="0" smtClean="0">
                <a:sym typeface="Wingdings" panose="05000000000000000000" pitchFamily="2" charset="2"/>
              </a:rPr>
              <a:t>)</a:t>
            </a:r>
            <a:r>
              <a:rPr lang="ko-KR" altLang="en-US" dirty="0" smtClean="0">
                <a:sym typeface="Wingdings" panose="05000000000000000000" pitchFamily="2" charset="2"/>
              </a:rPr>
              <a:t>들입니다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뷰는 다른 뷰들을 포함할 수 있으며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그것을 뷰그룹 </a:t>
            </a:r>
            <a:r>
              <a:rPr lang="en-US" altLang="ko-KR" dirty="0" smtClean="0">
                <a:sym typeface="Wingdings" panose="05000000000000000000" pitchFamily="2" charset="2"/>
              </a:rPr>
              <a:t>(ViewGroup)</a:t>
            </a:r>
            <a:r>
              <a:rPr lang="ko-KR" altLang="en-US" dirty="0" smtClean="0">
                <a:sym typeface="Wingdings" panose="05000000000000000000" pitchFamily="2" charset="2"/>
              </a:rPr>
              <a:t>이라고 합니다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이는 상속의 관계를 사용하여 만들어져서 서로 같은 속성을 같은 것들이 많이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예를 들면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버튼은 </a:t>
            </a:r>
            <a:r>
              <a:rPr lang="ko-KR" altLang="en-US" dirty="0" err="1" smtClean="0">
                <a:sym typeface="Wingdings" panose="05000000000000000000" pitchFamily="2" charset="2"/>
              </a:rPr>
              <a:t>텍스트뷰를</a:t>
            </a:r>
            <a:r>
              <a:rPr lang="ko-KR" altLang="en-US" dirty="0" smtClean="0">
                <a:sym typeface="Wingdings" panose="05000000000000000000" pitchFamily="2" charset="2"/>
              </a:rPr>
              <a:t> 상속해서 만들었기 때문에 텍스트뷰 속성을 그대로 갖고 있습니다</a:t>
            </a:r>
            <a:r>
              <a:rPr lang="en-US" altLang="ko-KR" dirty="0" smtClean="0">
                <a:sym typeface="Wingdings" panose="05000000000000000000" pitchFamily="2" charset="2"/>
              </a:rPr>
              <a:t>.   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위젯과 레이아웃으로 구별되는 뷰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위젯</a:t>
            </a:r>
            <a:r>
              <a:rPr lang="en-US" altLang="ko-KR" dirty="0" smtClean="0">
                <a:sym typeface="Wingdings" panose="05000000000000000000" pitchFamily="2" charset="2"/>
              </a:rPr>
              <a:t>(Widget)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– </a:t>
            </a:r>
            <a:r>
              <a:rPr lang="ko-KR" altLang="en-US" dirty="0" smtClean="0">
                <a:sym typeface="Wingdings" panose="05000000000000000000" pitchFamily="2" charset="2"/>
              </a:rPr>
              <a:t>뷰 중에서 컨트롤의 역할을 하는 것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레이아웃</a:t>
            </a:r>
            <a:r>
              <a:rPr lang="en-US" altLang="ko-KR" dirty="0" smtClean="0">
                <a:sym typeface="Wingdings" panose="05000000000000000000" pitchFamily="2" charset="2"/>
              </a:rPr>
              <a:t>(Layout) – </a:t>
            </a:r>
            <a:r>
              <a:rPr lang="ko-KR" altLang="en-US" dirty="0" smtClean="0">
                <a:sym typeface="Wingdings" panose="05000000000000000000" pitchFamily="2" charset="2"/>
              </a:rPr>
              <a:t>뷰그룹 안에 있는 뷰들을 배치하는 것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레이아웃에 또 다른 레이아웃을 포함할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26</a:t>
            </a:fld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8247926" y="2539582"/>
            <a:ext cx="966931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smtClean="0"/>
              <a:t>Object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8363341" y="3284984"/>
            <a:ext cx="736099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smtClean="0"/>
              <a:t>View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9357840" y="4462870"/>
            <a:ext cx="1455848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smtClean="0"/>
              <a:t>ViewGroup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9278495" y="5350448"/>
            <a:ext cx="1614545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smtClean="0"/>
              <a:t>LinearLayout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6991130" y="4462870"/>
            <a:ext cx="1173719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smtClean="0"/>
              <a:t>TextView</a:t>
            </a:r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7124183" y="5350448"/>
            <a:ext cx="907621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smtClean="0"/>
              <a:t>Button</a:t>
            </a:r>
            <a:endParaRPr lang="ko-KR" altLang="en-US" dirty="0"/>
          </a:p>
        </p:txBody>
      </p:sp>
      <p:cxnSp>
        <p:nvCxnSpPr>
          <p:cNvPr id="20" name="직선 화살표 연결선 19"/>
          <p:cNvCxnSpPr>
            <a:stCxn id="15" idx="0"/>
            <a:endCxn id="8" idx="2"/>
          </p:cNvCxnSpPr>
          <p:nvPr/>
        </p:nvCxnSpPr>
        <p:spPr>
          <a:xfrm flipV="1">
            <a:off x="8731391" y="2908914"/>
            <a:ext cx="1" cy="3760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>
            <a:stCxn id="17" idx="0"/>
          </p:cNvCxnSpPr>
          <p:nvPr/>
        </p:nvCxnSpPr>
        <p:spPr>
          <a:xfrm flipH="1" flipV="1">
            <a:off x="10085764" y="4804806"/>
            <a:ext cx="4" cy="5456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>
            <a:stCxn id="19" idx="0"/>
            <a:endCxn id="18" idx="2"/>
          </p:cNvCxnSpPr>
          <p:nvPr/>
        </p:nvCxnSpPr>
        <p:spPr>
          <a:xfrm flipH="1" flipV="1">
            <a:off x="7577990" y="4832202"/>
            <a:ext cx="4" cy="5182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꺾인 연결선 26"/>
          <p:cNvCxnSpPr>
            <a:stCxn id="18" idx="0"/>
            <a:endCxn id="15" idx="2"/>
          </p:cNvCxnSpPr>
          <p:nvPr/>
        </p:nvCxnSpPr>
        <p:spPr>
          <a:xfrm rot="5400000" flipH="1" flipV="1">
            <a:off x="7750413" y="3481893"/>
            <a:ext cx="808554" cy="115340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꺾인 연결선 28"/>
          <p:cNvCxnSpPr>
            <a:stCxn id="16" idx="0"/>
            <a:endCxn id="15" idx="2"/>
          </p:cNvCxnSpPr>
          <p:nvPr/>
        </p:nvCxnSpPr>
        <p:spPr>
          <a:xfrm rot="16200000" flipV="1">
            <a:off x="9004301" y="3381406"/>
            <a:ext cx="808554" cy="135437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2714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01-2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뷰</a:t>
            </a:r>
            <a:r>
              <a:rPr lang="en-US" altLang="ko-KR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(View)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와 뷰의 크기 속성 이해하기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>
                <a:sym typeface="Wingdings" panose="05000000000000000000" pitchFamily="2" charset="2"/>
              </a:rPr>
              <a:t>뷰는 위젯과 레이아웃으로 구분하며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뷰는 화면의 일부를 차지함으로 반드시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크기 속성</a:t>
            </a:r>
            <a:r>
              <a:rPr lang="ko-KR" altLang="en-US" dirty="0" smtClean="0">
                <a:sym typeface="Wingdings" panose="05000000000000000000" pitchFamily="2" charset="2"/>
              </a:rPr>
              <a:t>이 있습니다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단말기 화면에 글자를 보여주는 </a:t>
            </a:r>
            <a:r>
              <a:rPr lang="ko-KR" altLang="en-US" dirty="0" err="1" smtClean="0">
                <a:sym typeface="Wingdings" panose="05000000000000000000" pitchFamily="2" charset="2"/>
              </a:rPr>
              <a:t>텍스트뷰는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XML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레이아웃</a:t>
            </a:r>
            <a:r>
              <a:rPr lang="ko-KR" altLang="en-US" dirty="0" smtClean="0">
                <a:sym typeface="Wingdings" panose="05000000000000000000" pitchFamily="2" charset="2"/>
              </a:rPr>
              <a:t>에 코드로 어떻게 들어가 있는지 서로 비교해봅시다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안스 화면을 다음과 같이 조정해 보십시오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27</a:t>
            </a:fld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8687" y="1988840"/>
            <a:ext cx="10048643" cy="4531024"/>
          </a:xfrm>
          <a:prstGeom prst="rect">
            <a:avLst/>
          </a:prstGeom>
        </p:spPr>
      </p:pic>
      <p:sp>
        <p:nvSpPr>
          <p:cNvPr id="10" name="아래쪽 화살표 9"/>
          <p:cNvSpPr/>
          <p:nvPr/>
        </p:nvSpPr>
        <p:spPr>
          <a:xfrm>
            <a:off x="10488488" y="1772816"/>
            <a:ext cx="360040" cy="4320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아래쪽 화살표 11"/>
          <p:cNvSpPr/>
          <p:nvPr/>
        </p:nvSpPr>
        <p:spPr>
          <a:xfrm rot="16200000">
            <a:off x="1266734" y="1965147"/>
            <a:ext cx="360040" cy="4320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2639616" y="4581128"/>
            <a:ext cx="3456384" cy="432048"/>
          </a:xfrm>
          <a:prstGeom prst="roundRect">
            <a:avLst/>
          </a:prstGeom>
          <a:solidFill>
            <a:schemeClr val="accent1">
              <a:tint val="100000"/>
              <a:shade val="100000"/>
              <a:hueMod val="100000"/>
              <a:satMod val="100000"/>
              <a:alpha val="2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0778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01-2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뷰</a:t>
            </a:r>
            <a:r>
              <a:rPr lang="en-US" altLang="ko-KR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(View)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와 뷰의 크기 속성 이해하기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>
                <a:sym typeface="Wingdings" panose="05000000000000000000" pitchFamily="2" charset="2"/>
              </a:rPr>
              <a:t>버튼 위젯의 크기가 </a:t>
            </a:r>
            <a:r>
              <a:rPr lang="en-US" altLang="ko-KR" dirty="0" smtClean="0">
                <a:sym typeface="Wingdings" panose="05000000000000000000" pitchFamily="2" charset="2"/>
              </a:rPr>
              <a:t>wrap_content</a:t>
            </a:r>
            <a:r>
              <a:rPr lang="ko-KR" altLang="en-US" dirty="0" smtClean="0">
                <a:sym typeface="Wingdings" panose="05000000000000000000" pitchFamily="2" charset="2"/>
              </a:rPr>
              <a:t>로 설정되어 있는 것을 알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크기 속성은 </a:t>
            </a:r>
            <a:r>
              <a:rPr lang="en-US" altLang="ko-KR" dirty="0" smtClean="0">
                <a:sym typeface="Wingdings" panose="05000000000000000000" pitchFamily="2" charset="2"/>
              </a:rPr>
              <a:t>layout_width, layout_height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이며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그 값으로는 다음 셋 중에 하나로 정합니다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lvl="1"/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wrap_content </a:t>
            </a:r>
            <a:r>
              <a:rPr lang="en-US" altLang="ko-KR" dirty="0" smtClean="0">
                <a:sym typeface="Wingdings" panose="05000000000000000000" pitchFamily="2" charset="2"/>
              </a:rPr>
              <a:t>– </a:t>
            </a:r>
            <a:r>
              <a:rPr lang="ko-KR" altLang="en-US" dirty="0" smtClean="0">
                <a:sym typeface="Wingdings" panose="05000000000000000000" pitchFamily="2" charset="2"/>
              </a:rPr>
              <a:t>뷰의 내용의 크기에 따라 자동으로 맞춤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match_parent</a:t>
            </a:r>
            <a:r>
              <a:rPr lang="en-US" altLang="ko-KR" dirty="0" smtClean="0">
                <a:sym typeface="Wingdings" panose="05000000000000000000" pitchFamily="2" charset="2"/>
              </a:rPr>
              <a:t> – </a:t>
            </a:r>
            <a:r>
              <a:rPr lang="ko-KR" altLang="en-US" dirty="0" smtClean="0">
                <a:sym typeface="Wingdings" panose="05000000000000000000" pitchFamily="2" charset="2"/>
              </a:rPr>
              <a:t>뷰를 담고 있는 </a:t>
            </a:r>
            <a:r>
              <a:rPr lang="ko-KR" altLang="en-US" dirty="0" err="1" smtClean="0">
                <a:sym typeface="Wingdings" panose="05000000000000000000" pitchFamily="2" charset="2"/>
              </a:rPr>
              <a:t>뷰그룹의</a:t>
            </a:r>
            <a:r>
              <a:rPr lang="ko-KR" altLang="en-US" dirty="0" smtClean="0">
                <a:sym typeface="Wingdings" panose="05000000000000000000" pitchFamily="2" charset="2"/>
              </a:rPr>
              <a:t> 여유 공간을 꽉 채움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숫자로 크기 지정 </a:t>
            </a:r>
            <a:r>
              <a:rPr lang="en-US" altLang="ko-KR" dirty="0" smtClean="0">
                <a:sym typeface="Wingdings" panose="05000000000000000000" pitchFamily="2" charset="2"/>
              </a:rPr>
              <a:t>– </a:t>
            </a:r>
            <a:r>
              <a:rPr lang="ko-KR" altLang="en-US" dirty="0" smtClean="0">
                <a:sym typeface="Wingdings" panose="05000000000000000000" pitchFamily="2" charset="2"/>
              </a:rPr>
              <a:t>고정된 숫자로 크기를 지정함</a:t>
            </a: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28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453100" y="2189182"/>
            <a:ext cx="6579004" cy="18158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</a:rPr>
              <a:t>  &lt;Button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android:id="@+id/button"</a:t>
            </a:r>
          </a:p>
          <a:p>
            <a:r>
              <a:rPr lang="en-US" altLang="ko-KR" sz="1600" dirty="0">
                <a:solidFill>
                  <a:srgbClr val="C00000"/>
                </a:solidFill>
                <a:latin typeface="Consolas" panose="020B0609020204030204" pitchFamily="49" charset="0"/>
              </a:rPr>
              <a:t>        android:layout_width="wrap_content"</a:t>
            </a:r>
          </a:p>
          <a:p>
            <a:r>
              <a:rPr lang="en-US" altLang="ko-KR" sz="1600" dirty="0">
                <a:solidFill>
                  <a:srgbClr val="C00000"/>
                </a:solidFill>
                <a:latin typeface="Consolas" panose="020B0609020204030204" pitchFamily="49" charset="0"/>
              </a:rPr>
              <a:t>        android:layout_height="wrap_content"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android:text="</a:t>
            </a:r>
            <a:r>
              <a:rPr lang="ko-KR" altLang="en-US" sz="1600" dirty="0">
                <a:latin typeface="Consolas" panose="020B0609020204030204" pitchFamily="49" charset="0"/>
              </a:rPr>
              <a:t>안녕하세요</a:t>
            </a:r>
            <a:r>
              <a:rPr lang="en-US" altLang="ko-KR" sz="1600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app:layout_constraintBottom_toBottomOf="parent"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 err="1">
                <a:latin typeface="Consolas" panose="020B0609020204030204" pitchFamily="49" charset="0"/>
              </a:rPr>
              <a:t>app:layout_constraintEnd_toEndOf</a:t>
            </a:r>
            <a:r>
              <a:rPr lang="en-US" altLang="ko-KR" sz="1600" dirty="0">
                <a:latin typeface="Consolas" panose="020B0609020204030204" pitchFamily="49" charset="0"/>
              </a:rPr>
              <a:t>="parent"</a:t>
            </a:r>
            <a:endParaRPr lang="ko-KR" altLang="en-US" sz="1600" dirty="0">
              <a:latin typeface="Consolas" panose="020B0609020204030204" pitchFamily="49" charset="0"/>
            </a:endParaRPr>
          </a:p>
        </p:txBody>
      </p:sp>
      <p:sp>
        <p:nvSpPr>
          <p:cNvPr id="9" name="아래쪽 화살표 8"/>
          <p:cNvSpPr/>
          <p:nvPr/>
        </p:nvSpPr>
        <p:spPr>
          <a:xfrm>
            <a:off x="4871864" y="1972724"/>
            <a:ext cx="360040" cy="43248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4475" y="1905397"/>
            <a:ext cx="3166737" cy="4591133"/>
          </a:xfrm>
          <a:prstGeom prst="rect">
            <a:avLst/>
          </a:prstGeom>
        </p:spPr>
      </p:pic>
      <p:cxnSp>
        <p:nvCxnSpPr>
          <p:cNvPr id="11" name="꺾인 연결선 10"/>
          <p:cNvCxnSpPr/>
          <p:nvPr/>
        </p:nvCxnSpPr>
        <p:spPr>
          <a:xfrm>
            <a:off x="5735960" y="2924944"/>
            <a:ext cx="3888432" cy="1440160"/>
          </a:xfrm>
          <a:prstGeom prst="bentConnector3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4875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8208" y="1813903"/>
            <a:ext cx="3733004" cy="4682628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01-2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뷰</a:t>
            </a:r>
            <a:r>
              <a:rPr lang="en-US" altLang="ko-KR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(View)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와 뷰의 크기 속성 이해하기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>
                <a:sym typeface="Wingdings" panose="05000000000000000000" pitchFamily="2" charset="2"/>
              </a:rPr>
              <a:t>이제 </a:t>
            </a:r>
            <a:r>
              <a:rPr lang="ko-KR" altLang="en-US" dirty="0">
                <a:sym typeface="Wingdings" panose="05000000000000000000" pitchFamily="2" charset="2"/>
              </a:rPr>
              <a:t>다른 설정들</a:t>
            </a:r>
            <a:r>
              <a:rPr lang="en-US" altLang="ko-KR" dirty="0">
                <a:sym typeface="Wingdings" panose="05000000000000000000" pitchFamily="2" charset="2"/>
              </a:rPr>
              <a:t>(match parent, </a:t>
            </a:r>
            <a:r>
              <a:rPr lang="ko-KR" altLang="en-US" dirty="0">
                <a:sym typeface="Wingdings" panose="05000000000000000000" pitchFamily="2" charset="2"/>
              </a:rPr>
              <a:t>숫자로 크기</a:t>
            </a:r>
            <a:r>
              <a:rPr lang="en-US" altLang="ko-KR" dirty="0">
                <a:sym typeface="Wingdings" panose="05000000000000000000" pitchFamily="2" charset="2"/>
              </a:rPr>
              <a:t>)</a:t>
            </a:r>
            <a:r>
              <a:rPr lang="ko-KR" altLang="en-US" dirty="0">
                <a:sym typeface="Wingdings" panose="05000000000000000000" pitchFamily="2" charset="2"/>
              </a:rPr>
              <a:t>로 변경해봅시다</a:t>
            </a:r>
            <a:r>
              <a:rPr lang="en-US" altLang="ko-KR" dirty="0">
                <a:sym typeface="Wingdings" panose="05000000000000000000" pitchFamily="2" charset="2"/>
              </a:rPr>
              <a:t>.  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먼저 </a:t>
            </a:r>
            <a:r>
              <a:rPr lang="en-US" altLang="ko-KR" dirty="0" smtClean="0">
                <a:sym typeface="Wingdings" panose="05000000000000000000" pitchFamily="2" charset="2"/>
              </a:rPr>
              <a:t>layout_width = match_parent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로 변경해보십시오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다시 </a:t>
            </a:r>
            <a:r>
              <a:rPr lang="en-US" altLang="ko-KR" dirty="0" smtClean="0">
                <a:sym typeface="Wingdings" panose="05000000000000000000" pitchFamily="2" charset="2"/>
              </a:rPr>
              <a:t>layout_width = wrap_content</a:t>
            </a:r>
            <a:r>
              <a:rPr lang="ko-KR" altLang="en-US" dirty="0" smtClean="0">
                <a:sym typeface="Wingdings" panose="05000000000000000000" pitchFamily="2" charset="2"/>
              </a:rPr>
              <a:t>로 복원하고</a:t>
            </a:r>
            <a:r>
              <a:rPr lang="en-US" altLang="ko-KR" dirty="0" smtClean="0">
                <a:sym typeface="Wingdings" panose="05000000000000000000" pitchFamily="2" charset="2"/>
              </a:rPr>
              <a:t>, layout_height = "match_parent"</a:t>
            </a:r>
            <a:r>
              <a:rPr lang="ko-KR" altLang="en-US" dirty="0" smtClean="0">
                <a:sym typeface="Wingdings" panose="05000000000000000000" pitchFamily="2" charset="2"/>
              </a:rPr>
              <a:t>로 변경하십시오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 smtClean="0">
                <a:sym typeface="Wingdings" panose="05000000000000000000" pitchFamily="2" charset="2"/>
              </a:rPr>
              <a:t>match_parent</a:t>
            </a:r>
            <a:r>
              <a:rPr lang="ko-KR" altLang="en-US" dirty="0" smtClean="0">
                <a:sym typeface="Wingdings" panose="05000000000000000000" pitchFamily="2" charset="2"/>
              </a:rPr>
              <a:t>에서 </a:t>
            </a:r>
            <a:r>
              <a:rPr lang="en-US" altLang="ko-KR" dirty="0" smtClean="0">
                <a:sym typeface="Wingdings" panose="05000000000000000000" pitchFamily="2" charset="2"/>
              </a:rPr>
              <a:t>parent</a:t>
            </a:r>
            <a:r>
              <a:rPr lang="ko-KR" altLang="en-US" dirty="0" smtClean="0">
                <a:sym typeface="Wingdings" panose="05000000000000000000" pitchFamily="2" charset="2"/>
              </a:rPr>
              <a:t>는 누구입니까</a:t>
            </a:r>
            <a:r>
              <a:rPr lang="en-US" altLang="ko-KR" dirty="0" smtClean="0">
                <a:sym typeface="Wingdings" panose="05000000000000000000" pitchFamily="2" charset="2"/>
              </a:rPr>
              <a:t>?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>ConstraintLayout</a:t>
            </a:r>
            <a:r>
              <a:rPr lang="ko-KR" altLang="en-US" dirty="0" smtClean="0">
                <a:sym typeface="Wingdings" panose="05000000000000000000" pitchFamily="2" charset="2"/>
              </a:rPr>
              <a:t>이며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이는 화면 전체 </a:t>
            </a:r>
            <a:r>
              <a:rPr lang="en-US" altLang="ko-KR" dirty="0" smtClean="0">
                <a:sym typeface="Wingdings" panose="05000000000000000000" pitchFamily="2" charset="2"/>
              </a:rPr>
              <a:t>Layout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인 것을 알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그래서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버튼의 </a:t>
            </a:r>
            <a:r>
              <a:rPr lang="en-US" altLang="ko-KR" dirty="0" smtClean="0">
                <a:sym typeface="Wingdings" panose="05000000000000000000" pitchFamily="2" charset="2"/>
              </a:rPr>
              <a:t>width</a:t>
            </a:r>
            <a:r>
              <a:rPr lang="ko-KR" altLang="en-US" dirty="0" smtClean="0">
                <a:sym typeface="Wingdings" panose="05000000000000000000" pitchFamily="2" charset="2"/>
              </a:rPr>
              <a:t>가 화면 가로</a:t>
            </a:r>
            <a:r>
              <a:rPr lang="en-US" altLang="ko-KR" dirty="0" smtClean="0">
                <a:sym typeface="Wingdings" panose="05000000000000000000" pitchFamily="2" charset="2"/>
              </a:rPr>
              <a:t>(width)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전체로 확장된 것입니다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29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453100" y="2189182"/>
            <a:ext cx="6579004" cy="18158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</a:rPr>
              <a:t>  &lt;Button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android:id="@+id/button"</a:t>
            </a:r>
          </a:p>
          <a:p>
            <a:r>
              <a:rPr lang="en-US" altLang="ko-KR" sz="1600" dirty="0">
                <a:solidFill>
                  <a:srgbClr val="C00000"/>
                </a:solidFill>
                <a:latin typeface="Consolas" panose="020B0609020204030204" pitchFamily="49" charset="0"/>
              </a:rPr>
              <a:t>        android:layout_width</a:t>
            </a:r>
            <a:r>
              <a:rPr lang="en-US" altLang="ko-KR" sz="1600" dirty="0" smtClean="0">
                <a:solidFill>
                  <a:srgbClr val="C00000"/>
                </a:solidFill>
                <a:latin typeface="Consolas" panose="020B0609020204030204" pitchFamily="49" charset="0"/>
              </a:rPr>
              <a:t>="match_parent"</a:t>
            </a:r>
            <a:endParaRPr lang="en-US" altLang="ko-KR" sz="1600" dirty="0">
              <a:solidFill>
                <a:srgbClr val="C00000"/>
              </a:solidFill>
              <a:latin typeface="Consolas" panose="020B0609020204030204" pitchFamily="49" charset="0"/>
            </a:endParaRPr>
          </a:p>
          <a:p>
            <a:r>
              <a:rPr lang="en-US" altLang="ko-KR" sz="1600" dirty="0">
                <a:solidFill>
                  <a:srgbClr val="C00000"/>
                </a:solidFill>
                <a:latin typeface="Consolas" panose="020B0609020204030204" pitchFamily="49" charset="0"/>
              </a:rPr>
              <a:t>        android:layout_height="wrap_content"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android:text="</a:t>
            </a:r>
            <a:r>
              <a:rPr lang="ko-KR" altLang="en-US" sz="1600" dirty="0">
                <a:latin typeface="Consolas" panose="020B0609020204030204" pitchFamily="49" charset="0"/>
              </a:rPr>
              <a:t>안녕하세요</a:t>
            </a:r>
            <a:r>
              <a:rPr lang="en-US" altLang="ko-KR" sz="1600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app:layout_constraintBottom_toBottomOf="parent"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 err="1">
                <a:latin typeface="Consolas" panose="020B0609020204030204" pitchFamily="49" charset="0"/>
              </a:rPr>
              <a:t>app:layout_constraintEnd_toEndOf</a:t>
            </a:r>
            <a:r>
              <a:rPr lang="en-US" altLang="ko-KR" sz="1600" dirty="0">
                <a:latin typeface="Consolas" panose="020B0609020204030204" pitchFamily="49" charset="0"/>
              </a:rPr>
              <a:t>="parent"</a:t>
            </a:r>
            <a:endParaRPr lang="ko-KR" altLang="en-US" sz="1600" dirty="0">
              <a:latin typeface="Consolas" panose="020B0609020204030204" pitchFamily="49" charset="0"/>
            </a:endParaRPr>
          </a:p>
        </p:txBody>
      </p:sp>
      <p:sp>
        <p:nvSpPr>
          <p:cNvPr id="9" name="아래쪽 화살표 8"/>
          <p:cNvSpPr/>
          <p:nvPr/>
        </p:nvSpPr>
        <p:spPr>
          <a:xfrm>
            <a:off x="4871864" y="2215267"/>
            <a:ext cx="360040" cy="43248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꺾인 연결선 10"/>
          <p:cNvCxnSpPr/>
          <p:nvPr/>
        </p:nvCxnSpPr>
        <p:spPr>
          <a:xfrm>
            <a:off x="5735960" y="2924944"/>
            <a:ext cx="2952328" cy="1368152"/>
          </a:xfrm>
          <a:prstGeom prst="bentConnector3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2364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01-1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최신 버전인지 확인하기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안스를 실행하면 다음과 같은 시작 화면</a:t>
            </a:r>
            <a:r>
              <a:rPr lang="en-US" altLang="ko-KR" dirty="0" smtClean="0"/>
              <a:t>(Quick Start)</a:t>
            </a:r>
            <a:r>
              <a:rPr lang="ko-KR" altLang="en-US" dirty="0" smtClean="0"/>
              <a:t>이 나타납니다</a:t>
            </a:r>
            <a:r>
              <a:rPr lang="en-US" altLang="ko-KR" dirty="0" smtClean="0"/>
              <a:t>.  </a:t>
            </a:r>
            <a:br>
              <a:rPr lang="en-US" altLang="ko-KR" dirty="0" smtClean="0"/>
            </a:br>
            <a:r>
              <a:rPr lang="ko-KR" altLang="en-US" dirty="0" smtClean="0"/>
              <a:t>여기서 새 프로젝트를 시작하거나 이미 만들어진 프로젝트로 안스를 시작할 수 있습니다</a:t>
            </a:r>
            <a:r>
              <a:rPr lang="en-US" altLang="ko-KR" dirty="0" smtClean="0"/>
              <a:t>. </a:t>
            </a:r>
          </a:p>
          <a:p>
            <a:r>
              <a:rPr lang="en-US" altLang="ko-KR" dirty="0" smtClean="0"/>
              <a:t>[</a:t>
            </a:r>
            <a:r>
              <a:rPr lang="en-US" altLang="ko-KR" b="1" dirty="0" smtClean="0"/>
              <a:t>Configure</a:t>
            </a:r>
            <a:r>
              <a:rPr lang="en-US" altLang="ko-KR" dirty="0" smtClean="0"/>
              <a:t>] </a:t>
            </a:r>
            <a:r>
              <a:rPr lang="en-US" altLang="ko-KR" dirty="0" smtClean="0">
                <a:sym typeface="Wingdings" panose="05000000000000000000" pitchFamily="2" charset="2"/>
              </a:rPr>
              <a:t> [</a:t>
            </a:r>
            <a:r>
              <a:rPr lang="en-US" altLang="ko-KR" b="1" dirty="0" smtClean="0">
                <a:sym typeface="Wingdings" panose="05000000000000000000" pitchFamily="2" charset="2"/>
              </a:rPr>
              <a:t>Check for Updates</a:t>
            </a:r>
            <a:r>
              <a:rPr lang="en-US" altLang="ko-KR" dirty="0" smtClean="0">
                <a:sym typeface="Wingdings" panose="05000000000000000000" pitchFamily="2" charset="2"/>
              </a:rPr>
              <a:t>]</a:t>
            </a:r>
            <a:r>
              <a:rPr lang="ko-KR" altLang="en-US" dirty="0" smtClean="0">
                <a:sym typeface="Wingdings" panose="05000000000000000000" pitchFamily="2" charset="2"/>
              </a:rPr>
              <a:t>를 확인하여 최신 버전으로 진행합니다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최신 버전을 사용하되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베타 버전은 사용하지 않을 것을 권장합니다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r>
              <a:rPr lang="ko-KR" altLang="en-US" b="1" dirty="0" smtClean="0">
                <a:sym typeface="Wingdings" panose="05000000000000000000" pitchFamily="2" charset="2"/>
              </a:rPr>
              <a:t>시작 화면이 나타나지 않고</a:t>
            </a:r>
            <a:r>
              <a:rPr lang="en-US" altLang="ko-KR" b="1" dirty="0" smtClean="0">
                <a:sym typeface="Wingdings" panose="05000000000000000000" pitchFamily="2" charset="2"/>
              </a:rPr>
              <a:t>, </a:t>
            </a:r>
            <a:r>
              <a:rPr lang="ko-KR" altLang="en-US" b="1" dirty="0" smtClean="0">
                <a:sym typeface="Wingdings" panose="05000000000000000000" pitchFamily="2" charset="2"/>
              </a:rPr>
              <a:t>프로젝트가 바로 시작되나요</a:t>
            </a:r>
            <a:r>
              <a:rPr lang="en-US" altLang="ko-KR" b="1" dirty="0" smtClean="0">
                <a:sym typeface="Wingdings" panose="05000000000000000000" pitchFamily="2" charset="2"/>
              </a:rPr>
              <a:t>?  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안스 메뉴에서 </a:t>
            </a:r>
            <a:r>
              <a:rPr lang="en-US" altLang="ko-KR" dirty="0" smtClean="0">
                <a:sym typeface="Wingdings" panose="05000000000000000000" pitchFamily="2" charset="2"/>
              </a:rPr>
              <a:t>[File]  [Close Project]</a:t>
            </a:r>
            <a:r>
              <a:rPr lang="ko-KR" altLang="en-US" dirty="0" smtClean="0">
                <a:sym typeface="Wingdings" panose="05000000000000000000" pitchFamily="2" charset="2"/>
              </a:rPr>
              <a:t>를 누르면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현재 프로젝트 창이 닫히고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시작 화면이 다시 나타납니다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  <a:r>
              <a:rPr lang="en-US" altLang="ko-KR" dirty="0" smtClean="0"/>
              <a:t>  </a:t>
            </a:r>
            <a:br>
              <a:rPr lang="en-US" altLang="ko-KR" dirty="0" smtClean="0"/>
            </a:b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3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5880" y="3284984"/>
            <a:ext cx="3851994" cy="316835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100" y="2708920"/>
            <a:ext cx="4463770" cy="280283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66884" y="5511752"/>
            <a:ext cx="2935034" cy="933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4225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01-2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뷰</a:t>
            </a:r>
            <a:r>
              <a:rPr lang="en-US" altLang="ko-KR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(View)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와 뷰의 크기 속성 이해하기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>
                <a:sym typeface="Wingdings" panose="05000000000000000000" pitchFamily="2" charset="2"/>
              </a:rPr>
              <a:t>다시 </a:t>
            </a:r>
            <a:r>
              <a:rPr lang="en-US" altLang="ko-KR" dirty="0" smtClean="0">
                <a:sym typeface="Wingdings" panose="05000000000000000000" pitchFamily="2" charset="2"/>
              </a:rPr>
              <a:t>layout_width = wrap_content</a:t>
            </a:r>
            <a:r>
              <a:rPr lang="ko-KR" altLang="en-US" dirty="0" smtClean="0">
                <a:sym typeface="Wingdings" panose="05000000000000000000" pitchFamily="2" charset="2"/>
              </a:rPr>
              <a:t>로 복원하고</a:t>
            </a:r>
            <a:r>
              <a:rPr lang="en-US" altLang="ko-KR" dirty="0" smtClean="0">
                <a:sym typeface="Wingdings" panose="05000000000000000000" pitchFamily="2" charset="2"/>
              </a:rPr>
              <a:t>, layout_height = "match_parent"</a:t>
            </a:r>
            <a:r>
              <a:rPr lang="ko-KR" altLang="en-US" dirty="0" smtClean="0">
                <a:sym typeface="Wingdings" panose="05000000000000000000" pitchFamily="2" charset="2"/>
              </a:rPr>
              <a:t>로 변경하십시오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물론</a:t>
            </a:r>
            <a:r>
              <a:rPr lang="en-US" altLang="ko-KR" dirty="0" smtClean="0">
                <a:sym typeface="Wingdings" panose="05000000000000000000" pitchFamily="2" charset="2"/>
              </a:rPr>
              <a:t>, width and height</a:t>
            </a:r>
            <a:r>
              <a:rPr lang="ko-KR" altLang="en-US" dirty="0" smtClean="0">
                <a:sym typeface="Wingdings" panose="05000000000000000000" pitchFamily="2" charset="2"/>
              </a:rPr>
              <a:t>를 모두 </a:t>
            </a:r>
            <a:r>
              <a:rPr lang="en-US" altLang="ko-KR" dirty="0" smtClean="0">
                <a:sym typeface="Wingdings" panose="05000000000000000000" pitchFamily="2" charset="2"/>
              </a:rPr>
              <a:t>match_parent</a:t>
            </a:r>
            <a:r>
              <a:rPr lang="ko-KR" altLang="en-US" dirty="0" smtClean="0">
                <a:sym typeface="Wingdings" panose="05000000000000000000" pitchFamily="2" charset="2"/>
              </a:rPr>
              <a:t>로 변경하면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버튼은 화면 전체를 덮는 크기가 될 겁니다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 smtClean="0">
                <a:sym typeface="Wingdings" panose="05000000000000000000" pitchFamily="2" charset="2"/>
              </a:rPr>
              <a:t>match_parent</a:t>
            </a:r>
            <a:r>
              <a:rPr lang="ko-KR" altLang="en-US" dirty="0" smtClean="0">
                <a:sym typeface="Wingdings" panose="05000000000000000000" pitchFamily="2" charset="2"/>
              </a:rPr>
              <a:t>에서 </a:t>
            </a:r>
            <a:r>
              <a:rPr lang="en-US" altLang="ko-KR" dirty="0" smtClean="0">
                <a:sym typeface="Wingdings" panose="05000000000000000000" pitchFamily="2" charset="2"/>
              </a:rPr>
              <a:t>parent</a:t>
            </a:r>
            <a:r>
              <a:rPr lang="ko-KR" altLang="en-US" dirty="0" smtClean="0">
                <a:sym typeface="Wingdings" panose="05000000000000000000" pitchFamily="2" charset="2"/>
              </a:rPr>
              <a:t>는 누구입니까</a:t>
            </a:r>
            <a:r>
              <a:rPr lang="en-US" altLang="ko-KR" dirty="0" smtClean="0">
                <a:sym typeface="Wingdings" panose="05000000000000000000" pitchFamily="2" charset="2"/>
              </a:rPr>
              <a:t>?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>ConstraintLayout</a:t>
            </a:r>
            <a:r>
              <a:rPr lang="ko-KR" altLang="en-US" dirty="0" smtClean="0">
                <a:sym typeface="Wingdings" panose="05000000000000000000" pitchFamily="2" charset="2"/>
              </a:rPr>
              <a:t>이며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이는 화면 전체 </a:t>
            </a:r>
            <a:r>
              <a:rPr lang="en-US" altLang="ko-KR" dirty="0" smtClean="0">
                <a:sym typeface="Wingdings" panose="05000000000000000000" pitchFamily="2" charset="2"/>
              </a:rPr>
              <a:t>Layout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인 것을 알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그래서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버튼의 </a:t>
            </a:r>
            <a:r>
              <a:rPr lang="en-US" altLang="ko-KR" dirty="0" smtClean="0">
                <a:sym typeface="Wingdings" panose="05000000000000000000" pitchFamily="2" charset="2"/>
              </a:rPr>
              <a:t>height</a:t>
            </a:r>
            <a:r>
              <a:rPr lang="ko-KR" altLang="en-US" dirty="0" smtClean="0">
                <a:sym typeface="Wingdings" panose="05000000000000000000" pitchFamily="2" charset="2"/>
              </a:rPr>
              <a:t>가 화면 세로</a:t>
            </a:r>
            <a:r>
              <a:rPr lang="en-US" altLang="ko-KR" dirty="0" smtClean="0">
                <a:sym typeface="Wingdings" panose="05000000000000000000" pitchFamily="2" charset="2"/>
              </a:rPr>
              <a:t>(height)</a:t>
            </a:r>
            <a:r>
              <a:rPr lang="ko-KR" altLang="en-US" dirty="0" smtClean="0">
                <a:sym typeface="Wingdings" panose="05000000000000000000" pitchFamily="2" charset="2"/>
              </a:rPr>
              <a:t> 전체로 확장된 것입니다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30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453100" y="2189182"/>
            <a:ext cx="6579004" cy="18158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</a:rPr>
              <a:t>  &lt;Button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android:id="@+id/button"</a:t>
            </a:r>
          </a:p>
          <a:p>
            <a:r>
              <a:rPr lang="en-US" altLang="ko-KR" sz="1600" dirty="0">
                <a:solidFill>
                  <a:srgbClr val="C00000"/>
                </a:solidFill>
                <a:latin typeface="Consolas" panose="020B0609020204030204" pitchFamily="49" charset="0"/>
              </a:rPr>
              <a:t>        android:layout_width</a:t>
            </a:r>
            <a:r>
              <a:rPr lang="en-US" altLang="ko-KR" sz="1600" dirty="0" smtClean="0">
                <a:solidFill>
                  <a:srgbClr val="C00000"/>
                </a:solidFill>
                <a:latin typeface="Consolas" panose="020B0609020204030204" pitchFamily="49" charset="0"/>
              </a:rPr>
              <a:t>="wrap_content"</a:t>
            </a:r>
            <a:endParaRPr lang="en-US" altLang="ko-KR" sz="1600" dirty="0">
              <a:solidFill>
                <a:srgbClr val="C00000"/>
              </a:solidFill>
              <a:latin typeface="Consolas" panose="020B0609020204030204" pitchFamily="49" charset="0"/>
            </a:endParaRPr>
          </a:p>
          <a:p>
            <a:r>
              <a:rPr lang="en-US" altLang="ko-KR" sz="1600" dirty="0">
                <a:solidFill>
                  <a:srgbClr val="C00000"/>
                </a:solidFill>
                <a:latin typeface="Consolas" panose="020B0609020204030204" pitchFamily="49" charset="0"/>
              </a:rPr>
              <a:t>        android:layout_height</a:t>
            </a:r>
            <a:r>
              <a:rPr lang="en-US" altLang="ko-KR" sz="1600" dirty="0" smtClean="0">
                <a:solidFill>
                  <a:srgbClr val="C00000"/>
                </a:solidFill>
                <a:latin typeface="Consolas" panose="020B0609020204030204" pitchFamily="49" charset="0"/>
              </a:rPr>
              <a:t>="match_parent"</a:t>
            </a:r>
            <a:endParaRPr lang="en-US" altLang="ko-KR" sz="1600" dirty="0">
              <a:solidFill>
                <a:srgbClr val="C00000"/>
              </a:solidFill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android:text="</a:t>
            </a:r>
            <a:r>
              <a:rPr lang="ko-KR" altLang="en-US" sz="1600" dirty="0">
                <a:latin typeface="Consolas" panose="020B0609020204030204" pitchFamily="49" charset="0"/>
              </a:rPr>
              <a:t>안녕하세요</a:t>
            </a:r>
            <a:r>
              <a:rPr lang="en-US" altLang="ko-KR" sz="1600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app:layout_constraintBottom_toBottomOf="parent"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 err="1">
                <a:latin typeface="Consolas" panose="020B0609020204030204" pitchFamily="49" charset="0"/>
              </a:rPr>
              <a:t>app:layout_constraintEnd_toEndOf</a:t>
            </a:r>
            <a:r>
              <a:rPr lang="en-US" altLang="ko-KR" sz="1600" dirty="0">
                <a:latin typeface="Consolas" panose="020B0609020204030204" pitchFamily="49" charset="0"/>
              </a:rPr>
              <a:t>="parent"</a:t>
            </a:r>
            <a:endParaRPr lang="ko-KR" altLang="en-US" sz="1600" dirty="0">
              <a:latin typeface="Consolas" panose="020B0609020204030204" pitchFamily="49" charset="0"/>
            </a:endParaRPr>
          </a:p>
        </p:txBody>
      </p:sp>
      <p:sp>
        <p:nvSpPr>
          <p:cNvPr id="9" name="아래쪽 화살표 8"/>
          <p:cNvSpPr/>
          <p:nvPr/>
        </p:nvSpPr>
        <p:spPr>
          <a:xfrm>
            <a:off x="4871864" y="2215267"/>
            <a:ext cx="360040" cy="43248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9800" y="1920003"/>
            <a:ext cx="3701412" cy="4576527"/>
          </a:xfrm>
          <a:prstGeom prst="rect">
            <a:avLst/>
          </a:prstGeom>
        </p:spPr>
      </p:pic>
      <p:cxnSp>
        <p:nvCxnSpPr>
          <p:cNvPr id="11" name="꺾인 연결선 10"/>
          <p:cNvCxnSpPr/>
          <p:nvPr/>
        </p:nvCxnSpPr>
        <p:spPr>
          <a:xfrm>
            <a:off x="5735960" y="2924944"/>
            <a:ext cx="3672408" cy="1536322"/>
          </a:xfrm>
          <a:prstGeom prst="bentConnector3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5008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01-3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기초 익히기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>
                <a:sym typeface="Wingdings" panose="05000000000000000000" pitchFamily="2" charset="2"/>
              </a:rPr>
              <a:t>안스는 다양한 </a:t>
            </a:r>
            <a:r>
              <a:rPr lang="en-US" altLang="ko-KR" dirty="0" smtClean="0">
                <a:sym typeface="Wingdings" panose="05000000000000000000" pitchFamily="2" charset="2"/>
              </a:rPr>
              <a:t>ConstraintLayout, LinearLayout, RelativeLayout, FrameLayout </a:t>
            </a:r>
            <a:r>
              <a:rPr lang="ko-KR" altLang="en-US" dirty="0" smtClean="0">
                <a:sym typeface="Wingdings" panose="05000000000000000000" pitchFamily="2" charset="2"/>
              </a:rPr>
              <a:t>등을 제공합니다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Step 1. 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아래와 같은 화면에서</a:t>
            </a:r>
            <a:r>
              <a:rPr lang="en-US" altLang="ko-KR" dirty="0" smtClean="0">
                <a:sym typeface="Wingdings" panose="05000000000000000000" pitchFamily="2" charset="2"/>
              </a:rPr>
              <a:t>, "</a:t>
            </a:r>
            <a:r>
              <a:rPr lang="ko-KR" altLang="en-US" dirty="0" smtClean="0">
                <a:sym typeface="Wingdings" panose="05000000000000000000" pitchFamily="2" charset="2"/>
              </a:rPr>
              <a:t>안녕하세요</a:t>
            </a:r>
            <a:r>
              <a:rPr lang="en-US" altLang="ko-KR" dirty="0" smtClean="0">
                <a:sym typeface="Wingdings" panose="05000000000000000000" pitchFamily="2" charset="2"/>
              </a:rPr>
              <a:t>" </a:t>
            </a:r>
            <a:r>
              <a:rPr lang="ko-KR" altLang="en-US" dirty="0" smtClean="0">
                <a:sym typeface="Wingdings" panose="05000000000000000000" pitchFamily="2" charset="2"/>
              </a:rPr>
              <a:t>버튼을 단말기 중앙에 두고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추가적으로 버튼 하나 만드십시오 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안스는 </a:t>
            </a:r>
            <a:r>
              <a:rPr lang="ko-KR" altLang="en-US" b="1" dirty="0">
                <a:sym typeface="Wingdings" panose="05000000000000000000" pitchFamily="2" charset="2"/>
              </a:rPr>
              <a:t>제약 레이아웃</a:t>
            </a:r>
            <a:r>
              <a:rPr lang="en-US" altLang="ko-KR" b="1" dirty="0">
                <a:sym typeface="Wingdings" panose="05000000000000000000" pitchFamily="2" charset="2"/>
              </a:rPr>
              <a:t>(Constraints Layout)</a:t>
            </a:r>
            <a:r>
              <a:rPr lang="ko-KR" altLang="en-US" dirty="0">
                <a:sym typeface="Wingdings" panose="05000000000000000000" pitchFamily="2" charset="2"/>
              </a:rPr>
              <a:t>을 기본적으로 자동 설정합니다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31</a:t>
            </a:fld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7320137" y="6058199"/>
            <a:ext cx="45365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 smtClean="0"/>
              <a:t>Good Reference: </a:t>
            </a:r>
          </a:p>
          <a:p>
            <a:r>
              <a:rPr lang="en-US" altLang="ko-KR" sz="1200" dirty="0">
                <a:hlinkClick r:id="rId3"/>
              </a:rPr>
              <a:t>https://</a:t>
            </a:r>
            <a:r>
              <a:rPr lang="en-US" altLang="ko-KR" sz="1200" dirty="0" smtClean="0">
                <a:hlinkClick r:id="rId3"/>
              </a:rPr>
              <a:t>developer.android.com/training/constraint-layout</a:t>
            </a:r>
            <a:endParaRPr lang="ko-KR" altLang="en-US" sz="12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904" y="2331875"/>
            <a:ext cx="6828656" cy="4164655"/>
          </a:xfrm>
          <a:prstGeom prst="rect">
            <a:avLst/>
          </a:prstGeom>
        </p:spPr>
      </p:pic>
      <p:sp>
        <p:nvSpPr>
          <p:cNvPr id="15" name="아래쪽 화살표 14"/>
          <p:cNvSpPr/>
          <p:nvPr/>
        </p:nvSpPr>
        <p:spPr>
          <a:xfrm rot="3102396">
            <a:off x="6514301" y="5503484"/>
            <a:ext cx="288032" cy="28803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아래쪽 화살표 20"/>
          <p:cNvSpPr/>
          <p:nvPr/>
        </p:nvSpPr>
        <p:spPr>
          <a:xfrm rot="19151160">
            <a:off x="4858966" y="4525151"/>
            <a:ext cx="288032" cy="28803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아래쪽 화살표 16"/>
          <p:cNvSpPr/>
          <p:nvPr/>
        </p:nvSpPr>
        <p:spPr>
          <a:xfrm>
            <a:off x="7036249" y="3590997"/>
            <a:ext cx="240782" cy="21602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오른쪽 화살표 17"/>
          <p:cNvSpPr/>
          <p:nvPr/>
        </p:nvSpPr>
        <p:spPr>
          <a:xfrm flipH="1">
            <a:off x="2135560" y="4941168"/>
            <a:ext cx="279901" cy="2628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91760" y="2697874"/>
            <a:ext cx="1955962" cy="3434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465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01-3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기초 익히기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>
                <a:sym typeface="Wingdings" panose="05000000000000000000" pitchFamily="2" charset="2"/>
              </a:rPr>
              <a:t>Step </a:t>
            </a:r>
            <a:r>
              <a:rPr lang="en-US" altLang="ko-KR" dirty="0">
                <a:sym typeface="Wingdings" panose="05000000000000000000" pitchFamily="2" charset="2"/>
              </a:rPr>
              <a:t>2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뷰의 코드의 디자인을 볼 수 있도록 </a:t>
            </a:r>
            <a:r>
              <a:rPr lang="en-US" altLang="ko-KR" dirty="0" smtClean="0">
                <a:sym typeface="Wingdings" panose="05000000000000000000" pitchFamily="2" charset="2"/>
              </a:rPr>
              <a:t>[Split]</a:t>
            </a:r>
            <a:r>
              <a:rPr lang="ko-KR" altLang="en-US" dirty="0" smtClean="0">
                <a:sym typeface="Wingdings" panose="05000000000000000000" pitchFamily="2" charset="2"/>
              </a:rPr>
              <a:t>탭을 선택하세요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BUTTON</a:t>
            </a:r>
            <a:r>
              <a:rPr lang="ko-KR" altLang="en-US" dirty="0" smtClean="0">
                <a:sym typeface="Wingdings" panose="05000000000000000000" pitchFamily="2" charset="2"/>
              </a:rPr>
              <a:t>을 옮기거나 </a:t>
            </a:r>
            <a:r>
              <a:rPr lang="en-US" altLang="ko-KR" b="1" dirty="0" smtClean="0">
                <a:sym typeface="Wingdings" panose="05000000000000000000" pitchFamily="2" charset="2"/>
              </a:rPr>
              <a:t>Constraint</a:t>
            </a:r>
            <a:r>
              <a:rPr lang="ko-KR" altLang="en-US" b="1" dirty="0" smtClean="0">
                <a:sym typeface="Wingdings" panose="05000000000000000000" pitchFamily="2" charset="2"/>
              </a:rPr>
              <a:t>와 </a:t>
            </a:r>
            <a:r>
              <a:rPr lang="en-US" altLang="ko-KR" b="1" dirty="0" smtClean="0">
                <a:sym typeface="Wingdings" panose="05000000000000000000" pitchFamily="2" charset="2"/>
              </a:rPr>
              <a:t>bias</a:t>
            </a:r>
            <a:r>
              <a:rPr lang="ko-KR" altLang="en-US" b="1" dirty="0" smtClean="0">
                <a:sym typeface="Wingdings" panose="05000000000000000000" pitchFamily="2" charset="2"/>
              </a:rPr>
              <a:t>를 삭제 혹은 변경함으로 </a:t>
            </a:r>
            <a:r>
              <a:rPr lang="ko-KR" altLang="en-US" dirty="0" smtClean="0">
                <a:sym typeface="Wingdings" panose="05000000000000000000" pitchFamily="2" charset="2"/>
              </a:rPr>
              <a:t>코드와 디자인의 변화를 관찰하십시오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32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4330" y="2051450"/>
            <a:ext cx="9565652" cy="4471197"/>
          </a:xfrm>
          <a:prstGeom prst="rect">
            <a:avLst/>
          </a:prstGeom>
        </p:spPr>
      </p:pic>
      <p:sp>
        <p:nvSpPr>
          <p:cNvPr id="7" name="아래쪽 화살표 6"/>
          <p:cNvSpPr/>
          <p:nvPr/>
        </p:nvSpPr>
        <p:spPr>
          <a:xfrm rot="3102396">
            <a:off x="9906792" y="5287460"/>
            <a:ext cx="288032" cy="28803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아래쪽 화살표 7"/>
          <p:cNvSpPr/>
          <p:nvPr/>
        </p:nvSpPr>
        <p:spPr>
          <a:xfrm rot="19151160">
            <a:off x="8251457" y="4309127"/>
            <a:ext cx="288032" cy="28803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1164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01-3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기초 익히기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>
                <a:sym typeface="Wingdings" panose="05000000000000000000" pitchFamily="2" charset="2"/>
              </a:rPr>
              <a:t>Step </a:t>
            </a:r>
            <a:r>
              <a:rPr lang="en-US" altLang="ko-KR" dirty="0">
                <a:sym typeface="Wingdings" panose="05000000000000000000" pitchFamily="2" charset="2"/>
              </a:rPr>
              <a:t>2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뷰의 코드의 디자인을 볼 수 있도록 </a:t>
            </a:r>
            <a:r>
              <a:rPr lang="en-US" altLang="ko-KR" dirty="0" smtClean="0">
                <a:sym typeface="Wingdings" panose="05000000000000000000" pitchFamily="2" charset="2"/>
              </a:rPr>
              <a:t>[Split]</a:t>
            </a:r>
            <a:r>
              <a:rPr lang="ko-KR" altLang="en-US" dirty="0" smtClean="0">
                <a:sym typeface="Wingdings" panose="05000000000000000000" pitchFamily="2" charset="2"/>
              </a:rPr>
              <a:t>탭을 선택하세요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lvl="1"/>
            <a:r>
              <a:rPr lang="ko-KR" altLang="en-US" b="1" dirty="0" smtClean="0">
                <a:sym typeface="Wingdings" panose="05000000000000000000" pitchFamily="2" charset="2"/>
              </a:rPr>
              <a:t>제약 </a:t>
            </a:r>
            <a:r>
              <a:rPr lang="ko-KR" altLang="en-US" b="1" dirty="0">
                <a:sym typeface="Wingdings" panose="05000000000000000000" pitchFamily="2" charset="2"/>
              </a:rPr>
              <a:t>조건 </a:t>
            </a:r>
            <a:r>
              <a:rPr lang="en-US" altLang="ko-KR" dirty="0">
                <a:sym typeface="Wingdings" panose="05000000000000000000" pitchFamily="2" charset="2"/>
              </a:rPr>
              <a:t>- </a:t>
            </a:r>
            <a:r>
              <a:rPr lang="ko-KR" altLang="en-US" dirty="0">
                <a:sym typeface="Wingdings" panose="05000000000000000000" pitchFamily="2" charset="2"/>
              </a:rPr>
              <a:t>뷰가 레이아웃 안의 다른 요소와 어떻게 연결 되는지 알려주는 것이며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뷰의 연결점</a:t>
            </a:r>
            <a:r>
              <a:rPr lang="en-US" altLang="ko-KR" dirty="0">
                <a:sym typeface="Wingdings" panose="05000000000000000000" pitchFamily="2" charset="2"/>
              </a:rPr>
              <a:t>(Anchor point)</a:t>
            </a:r>
            <a:r>
              <a:rPr lang="ko-KR" altLang="en-US" dirty="0">
                <a:sym typeface="Wingdings" panose="05000000000000000000" pitchFamily="2" charset="2"/>
              </a:rPr>
              <a:t>과 타깃</a:t>
            </a:r>
            <a:r>
              <a:rPr lang="en-US" altLang="ko-KR" dirty="0">
                <a:sym typeface="Wingdings" panose="05000000000000000000" pitchFamily="2" charset="2"/>
              </a:rPr>
              <a:t>(Target)</a:t>
            </a:r>
            <a:r>
              <a:rPr lang="ko-KR" altLang="en-US" dirty="0">
                <a:sym typeface="Wingdings" panose="05000000000000000000" pitchFamily="2" charset="2"/>
              </a:rPr>
              <a:t>을 연결합니다</a:t>
            </a:r>
            <a:endParaRPr lang="en-US" altLang="ko-KR" dirty="0">
              <a:sym typeface="Wingdings" panose="05000000000000000000" pitchFamily="2" charset="2"/>
            </a:endParaRPr>
          </a:p>
          <a:p>
            <a:pPr lvl="2"/>
            <a:r>
              <a:rPr lang="en-US" altLang="ko-KR" dirty="0">
                <a:sym typeface="Wingdings" panose="05000000000000000000" pitchFamily="2" charset="2"/>
              </a:rPr>
              <a:t>Targets: </a:t>
            </a:r>
            <a:r>
              <a:rPr lang="ko-KR" altLang="en-US" dirty="0">
                <a:sym typeface="Wingdings" panose="05000000000000000000" pitchFamily="2" charset="2"/>
              </a:rPr>
              <a:t>부모 레이아웃의 연결점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다른 뷰의 연결점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가이드라인</a:t>
            </a:r>
            <a:r>
              <a:rPr lang="en-US" altLang="ko-KR" dirty="0">
                <a:sym typeface="Wingdings" panose="05000000000000000000" pitchFamily="2" charset="2"/>
              </a:rPr>
              <a:t>(Guideline)</a:t>
            </a:r>
          </a:p>
          <a:p>
            <a:pPr lvl="2"/>
            <a:r>
              <a:rPr lang="ko-KR" altLang="en-US" dirty="0">
                <a:sym typeface="Wingdings" panose="05000000000000000000" pitchFamily="2" charset="2"/>
              </a:rPr>
              <a:t>핸들</a:t>
            </a:r>
            <a:r>
              <a:rPr lang="en-US" altLang="ko-KR" dirty="0">
                <a:sym typeface="Wingdings" panose="05000000000000000000" pitchFamily="2" charset="2"/>
              </a:rPr>
              <a:t>(Side constraint handle)</a:t>
            </a:r>
            <a:r>
              <a:rPr lang="ko-KR" altLang="en-US" dirty="0">
                <a:sym typeface="Wingdings" panose="05000000000000000000" pitchFamily="2" charset="2"/>
              </a:rPr>
              <a:t>이라고 부르는 연결점을 잡아 조정할 수 있습니다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버튼이 담겨있는 레이아웃을 부모 레이아웃이라 부르고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전체를 둘러싸고 있는 </a:t>
            </a:r>
            <a:r>
              <a:rPr lang="ko-KR" altLang="en-US" dirty="0" smtClean="0">
                <a:sym typeface="Wingdings" panose="05000000000000000000" pitchFamily="2" charset="2"/>
              </a:rPr>
              <a:t>경계선은 </a:t>
            </a:r>
            <a:r>
              <a:rPr lang="en-US" altLang="ko-KR" dirty="0">
                <a:sym typeface="Wingdings" panose="05000000000000000000" pitchFamily="2" charset="2"/>
              </a:rPr>
              <a:t>Target</a:t>
            </a:r>
            <a:r>
              <a:rPr lang="ko-KR" altLang="en-US" dirty="0">
                <a:sym typeface="Wingdings" panose="05000000000000000000" pitchFamily="2" charset="2"/>
              </a:rPr>
              <a:t>이 됩니다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버튼에는 동그란 점으로 표시된 </a:t>
            </a:r>
            <a:r>
              <a:rPr lang="en-US" altLang="ko-KR" dirty="0">
                <a:sym typeface="Wingdings" panose="05000000000000000000" pitchFamily="2" charset="2"/>
              </a:rPr>
              <a:t>4 </a:t>
            </a:r>
            <a:r>
              <a:rPr lang="ko-KR" altLang="en-US" dirty="0">
                <a:sym typeface="Wingdings" panose="05000000000000000000" pitchFamily="2" charset="2"/>
              </a:rPr>
              <a:t>개의 연결점이 있으며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b="1" dirty="0">
                <a:sym typeface="Wingdings" panose="05000000000000000000" pitchFamily="2" charset="2"/>
              </a:rPr>
              <a:t>꼭 필요한 연결 조건은 두 개면 됩니다</a:t>
            </a:r>
            <a:r>
              <a:rPr lang="en-US" altLang="ko-KR" b="1" dirty="0">
                <a:sym typeface="Wingdings" panose="05000000000000000000" pitchFamily="2" charset="2"/>
              </a:rPr>
              <a:t>.</a:t>
            </a:r>
            <a:r>
              <a:rPr lang="ko-KR" altLang="en-US" b="1" dirty="0">
                <a:sym typeface="Wingdings" panose="05000000000000000000" pitchFamily="2" charset="2"/>
              </a:rPr>
              <a:t> </a:t>
            </a:r>
            <a:endParaRPr lang="en-US" altLang="ko-KR" b="1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33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100" y="3581077"/>
            <a:ext cx="1682460" cy="2915453"/>
          </a:xfrm>
          <a:prstGeom prst="rect">
            <a:avLst/>
          </a:prstGeom>
        </p:spPr>
      </p:pic>
      <p:cxnSp>
        <p:nvCxnSpPr>
          <p:cNvPr id="7" name="직선 화살표 연결선 6"/>
          <p:cNvCxnSpPr/>
          <p:nvPr/>
        </p:nvCxnSpPr>
        <p:spPr>
          <a:xfrm flipH="1">
            <a:off x="1631504" y="4067199"/>
            <a:ext cx="681360" cy="23262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2312864" y="3913311"/>
            <a:ext cx="87235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 smtClean="0"/>
              <a:t>Anchor </a:t>
            </a:r>
            <a:br>
              <a:rPr lang="en-US" altLang="ko-KR" sz="1400" dirty="0" smtClean="0"/>
            </a:br>
            <a:r>
              <a:rPr lang="en-US" altLang="ko-KR" sz="1400" dirty="0" smtClean="0"/>
              <a:t>point</a:t>
            </a:r>
            <a:endParaRPr lang="ko-KR" altLang="en-US" sz="1400" dirty="0"/>
          </a:p>
        </p:txBody>
      </p:sp>
      <p:cxnSp>
        <p:nvCxnSpPr>
          <p:cNvPr id="10" name="직선 화살표 연결선 9"/>
          <p:cNvCxnSpPr>
            <a:stCxn id="8" idx="1"/>
          </p:cNvCxnSpPr>
          <p:nvPr/>
        </p:nvCxnSpPr>
        <p:spPr>
          <a:xfrm flipH="1">
            <a:off x="1847528" y="4174921"/>
            <a:ext cx="465336" cy="19018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218394" y="3427188"/>
            <a:ext cx="7377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 smtClean="0">
                <a:sym typeface="Wingdings" panose="05000000000000000000" pitchFamily="2" charset="2"/>
              </a:rPr>
              <a:t>Target</a:t>
            </a:r>
            <a:endParaRPr lang="ko-KR" altLang="en-US" sz="1400" dirty="0"/>
          </a:p>
        </p:txBody>
      </p:sp>
      <p:cxnSp>
        <p:nvCxnSpPr>
          <p:cNvPr id="20" name="직선 화살표 연결선 19"/>
          <p:cNvCxnSpPr/>
          <p:nvPr/>
        </p:nvCxnSpPr>
        <p:spPr>
          <a:xfrm flipH="1">
            <a:off x="453100" y="3734965"/>
            <a:ext cx="134145" cy="535047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/>
          <p:nvPr/>
        </p:nvCxnSpPr>
        <p:spPr>
          <a:xfrm>
            <a:off x="867219" y="3557743"/>
            <a:ext cx="544775" cy="2333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0056" y="3370299"/>
            <a:ext cx="5101156" cy="3213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296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01-3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기초 익히기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>
                <a:sym typeface="Wingdings" panose="05000000000000000000" pitchFamily="2" charset="2"/>
              </a:rPr>
              <a:t>Step 3. 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"</a:t>
            </a:r>
            <a:r>
              <a:rPr lang="ko-KR" altLang="en-US" dirty="0" smtClean="0">
                <a:sym typeface="Wingdings" panose="05000000000000000000" pitchFamily="2" charset="2"/>
              </a:rPr>
              <a:t>안녕하세요</a:t>
            </a:r>
            <a:r>
              <a:rPr lang="en-US" altLang="ko-KR" dirty="0" smtClean="0">
                <a:sym typeface="Wingdings" panose="05000000000000000000" pitchFamily="2" charset="2"/>
              </a:rPr>
              <a:t>"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버튼을 가운데에 두고</a:t>
            </a:r>
            <a:r>
              <a:rPr lang="en-US" altLang="ko-KR" dirty="0" smtClean="0">
                <a:sym typeface="Wingdings" panose="05000000000000000000" pitchFamily="2" charset="2"/>
              </a:rPr>
              <a:t>, "BUTTON"</a:t>
            </a:r>
            <a:r>
              <a:rPr lang="ko-KR" altLang="en-US" dirty="0" smtClean="0">
                <a:sym typeface="Wingdings" panose="05000000000000000000" pitchFamily="2" charset="2"/>
              </a:rPr>
              <a:t>을 </a:t>
            </a:r>
            <a:r>
              <a:rPr lang="en-US" altLang="ko-KR" dirty="0" smtClean="0">
                <a:sym typeface="Wingdings" panose="05000000000000000000" pitchFamily="2" charset="2"/>
              </a:rPr>
              <a:t>1</a:t>
            </a:r>
            <a:r>
              <a:rPr lang="ko-KR" altLang="en-US" dirty="0" err="1" smtClean="0">
                <a:sym typeface="Wingdings" panose="05000000000000000000" pitchFamily="2" charset="2"/>
              </a:rPr>
              <a:t>사분면</a:t>
            </a:r>
            <a:r>
              <a:rPr lang="ko-KR" altLang="en-US" dirty="0" smtClean="0">
                <a:sym typeface="Wingdings" panose="05000000000000000000" pitchFamily="2" charset="2"/>
              </a:rPr>
              <a:t> 정 가운데에 위치하도록 시도하십시오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34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4330" y="2051450"/>
            <a:ext cx="9565652" cy="4471197"/>
          </a:xfrm>
          <a:prstGeom prst="rect">
            <a:avLst/>
          </a:prstGeom>
        </p:spPr>
      </p:pic>
      <p:sp>
        <p:nvSpPr>
          <p:cNvPr id="8" name="아래쪽 화살표 7"/>
          <p:cNvSpPr/>
          <p:nvPr/>
        </p:nvSpPr>
        <p:spPr>
          <a:xfrm rot="3102396">
            <a:off x="9906792" y="5287460"/>
            <a:ext cx="288032" cy="28803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아래쪽 화살표 8"/>
          <p:cNvSpPr/>
          <p:nvPr/>
        </p:nvSpPr>
        <p:spPr>
          <a:xfrm rot="19151160">
            <a:off x="8251457" y="4309127"/>
            <a:ext cx="288032" cy="28803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아래쪽 화살표 9"/>
          <p:cNvSpPr/>
          <p:nvPr/>
        </p:nvSpPr>
        <p:spPr>
          <a:xfrm rot="3102396">
            <a:off x="4714099" y="5139938"/>
            <a:ext cx="288032" cy="28803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아래쪽 화살표 10"/>
          <p:cNvSpPr/>
          <p:nvPr/>
        </p:nvSpPr>
        <p:spPr>
          <a:xfrm rot="19151160">
            <a:off x="3994870" y="5753984"/>
            <a:ext cx="288032" cy="28803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4569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>
                <a:sym typeface="Wingdings" panose="05000000000000000000" pitchFamily="2" charset="2"/>
              </a:rPr>
              <a:t>Step 3. </a:t>
            </a: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"HelloWorld"</a:t>
            </a:r>
            <a:r>
              <a:rPr lang="ko-KR" altLang="en-US" dirty="0">
                <a:sym typeface="Wingdings" panose="05000000000000000000" pitchFamily="2" charset="2"/>
              </a:rPr>
              <a:t>를 정 가운데에</a:t>
            </a:r>
            <a:r>
              <a:rPr lang="en-US" altLang="ko-KR" dirty="0">
                <a:sym typeface="Wingdings" panose="05000000000000000000" pitchFamily="2" charset="2"/>
              </a:rPr>
              <a:t>, "BUTTON"</a:t>
            </a:r>
            <a:r>
              <a:rPr lang="ko-KR" altLang="en-US" dirty="0">
                <a:sym typeface="Wingdings" panose="05000000000000000000" pitchFamily="2" charset="2"/>
              </a:rPr>
              <a:t>을 </a:t>
            </a:r>
            <a:r>
              <a:rPr lang="en-US" altLang="ko-KR" dirty="0">
                <a:sym typeface="Wingdings" panose="05000000000000000000" pitchFamily="2" charset="2"/>
              </a:rPr>
              <a:t>1</a:t>
            </a:r>
            <a:r>
              <a:rPr lang="ko-KR" altLang="en-US" dirty="0" err="1" smtClean="0">
                <a:sym typeface="Wingdings" panose="05000000000000000000" pitchFamily="2" charset="2"/>
              </a:rPr>
              <a:t>사분면의</a:t>
            </a:r>
            <a:r>
              <a:rPr lang="ko-KR" altLang="en-US" dirty="0" smtClean="0">
                <a:sym typeface="Wingdings" panose="05000000000000000000" pitchFamily="2" charset="2"/>
              </a:rPr>
              <a:t> 가운데에 </a:t>
            </a:r>
            <a:r>
              <a:rPr lang="ko-KR" altLang="en-US" dirty="0">
                <a:sym typeface="Wingdings" panose="05000000000000000000" pitchFamily="2" charset="2"/>
              </a:rPr>
              <a:t>위치하도록 시도하십시오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ko-KR" altLang="en-US" b="1" dirty="0" smtClean="0">
                <a:sym typeface="Wingdings" panose="05000000000000000000" pitchFamily="2" charset="2"/>
              </a:rPr>
              <a:t>레이아웃</a:t>
            </a:r>
            <a:r>
              <a:rPr lang="en-US" altLang="ko-KR" b="1" dirty="0" smtClean="0">
                <a:sym typeface="Wingdings" panose="05000000000000000000" pitchFamily="2" charset="2"/>
              </a:rPr>
              <a:t>(layout)</a:t>
            </a:r>
            <a:r>
              <a:rPr lang="ko-KR" altLang="en-US" dirty="0" smtClean="0">
                <a:sym typeface="Wingdings" panose="05000000000000000000" pitchFamily="2" charset="2"/>
              </a:rPr>
              <a:t>의 </a:t>
            </a:r>
            <a:r>
              <a:rPr lang="en-US" altLang="ko-KR" dirty="0" smtClean="0">
                <a:sym typeface="Wingdings" panose="05000000000000000000" pitchFamily="2" charset="2"/>
              </a:rPr>
              <a:t>[Code] </a:t>
            </a:r>
            <a:r>
              <a:rPr lang="ko-KR" altLang="en-US" dirty="0" smtClean="0">
                <a:sym typeface="Wingdings" panose="05000000000000000000" pitchFamily="2" charset="2"/>
              </a:rPr>
              <a:t>탭 즉 </a:t>
            </a:r>
            <a:r>
              <a:rPr lang="en-US" altLang="ko-KR" dirty="0" smtClean="0">
                <a:sym typeface="Wingdings" panose="05000000000000000000" pitchFamily="2" charset="2"/>
              </a:rPr>
              <a:t>XML </a:t>
            </a:r>
            <a:r>
              <a:rPr lang="ko-KR" altLang="en-US" dirty="0" smtClean="0">
                <a:sym typeface="Wingdings" panose="05000000000000000000" pitchFamily="2" charset="2"/>
              </a:rPr>
              <a:t>레이아웃 파일 </a:t>
            </a:r>
            <a:r>
              <a:rPr lang="en-US" altLang="ko-KR" dirty="0" smtClean="0">
                <a:sym typeface="Wingdings" panose="05000000000000000000" pitchFamily="2" charset="2"/>
              </a:rPr>
              <a:t>– activity_main.xml</a:t>
            </a:r>
            <a:r>
              <a:rPr lang="ko-KR" altLang="en-US" dirty="0" smtClean="0">
                <a:sym typeface="Wingdings" panose="05000000000000000000" pitchFamily="2" charset="2"/>
              </a:rPr>
              <a:t> 수정해서도 할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01-3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기초 익히기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35</a:t>
            </a:fld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4330" y="2051450"/>
            <a:ext cx="9565652" cy="4471197"/>
          </a:xfrm>
          <a:prstGeom prst="rect">
            <a:avLst/>
          </a:prstGeom>
        </p:spPr>
      </p:pic>
      <p:sp>
        <p:nvSpPr>
          <p:cNvPr id="24" name="아래쪽 화살표 23"/>
          <p:cNvSpPr/>
          <p:nvPr/>
        </p:nvSpPr>
        <p:spPr>
          <a:xfrm rot="3102396">
            <a:off x="4714099" y="5139938"/>
            <a:ext cx="288032" cy="28803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아래쪽 화살표 24"/>
          <p:cNvSpPr/>
          <p:nvPr/>
        </p:nvSpPr>
        <p:spPr>
          <a:xfrm rot="19151160">
            <a:off x="3994870" y="5753984"/>
            <a:ext cx="288032" cy="28803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모서리가 둥근 직사각형 20"/>
          <p:cNvSpPr/>
          <p:nvPr/>
        </p:nvSpPr>
        <p:spPr>
          <a:xfrm>
            <a:off x="4027421" y="5343305"/>
            <a:ext cx="1155822" cy="409179"/>
          </a:xfrm>
          <a:prstGeom prst="roundRect">
            <a:avLst/>
          </a:prstGeom>
          <a:solidFill>
            <a:srgbClr val="C00000">
              <a:alpha val="13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모서리가 둥근 직사각형 21"/>
          <p:cNvSpPr/>
          <p:nvPr/>
        </p:nvSpPr>
        <p:spPr>
          <a:xfrm>
            <a:off x="4027421" y="5980585"/>
            <a:ext cx="1155822" cy="373248"/>
          </a:xfrm>
          <a:prstGeom prst="roundRect">
            <a:avLst/>
          </a:prstGeom>
          <a:solidFill>
            <a:srgbClr val="C00000">
              <a:alpha val="13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아래쪽 화살표 16"/>
          <p:cNvSpPr/>
          <p:nvPr/>
        </p:nvSpPr>
        <p:spPr>
          <a:xfrm rot="3102396">
            <a:off x="9906792" y="5287460"/>
            <a:ext cx="288032" cy="28803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아래쪽 화살표 17"/>
          <p:cNvSpPr/>
          <p:nvPr/>
        </p:nvSpPr>
        <p:spPr>
          <a:xfrm rot="19151160">
            <a:off x="8251457" y="4309127"/>
            <a:ext cx="288032" cy="28803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6811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>
                <a:sym typeface="Wingdings" panose="05000000000000000000" pitchFamily="2" charset="2"/>
              </a:rPr>
              <a:t> 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01-3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기초 익히기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36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0591" y="1303712"/>
            <a:ext cx="2872989" cy="504487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174" y="867653"/>
            <a:ext cx="8054488" cy="5369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257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01-3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기초 익히기 실습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b="1" dirty="0" smtClean="0">
                <a:sym typeface="Wingdings" panose="05000000000000000000" pitchFamily="2" charset="2"/>
              </a:rPr>
              <a:t>새로운 프로젝트</a:t>
            </a:r>
            <a:r>
              <a:rPr lang="ko-KR" altLang="en-US" dirty="0">
                <a:sym typeface="Wingdings" panose="05000000000000000000" pitchFamily="2" charset="2"/>
              </a:rPr>
              <a:t>를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"</a:t>
            </a:r>
            <a:r>
              <a:rPr lang="en-US" altLang="ko-KR" dirty="0">
                <a:sym typeface="Wingdings" panose="05000000000000000000" pitchFamily="2" charset="2"/>
              </a:rPr>
              <a:t>Empty Activity"</a:t>
            </a:r>
            <a:r>
              <a:rPr lang="ko-KR" altLang="en-US" dirty="0">
                <a:sym typeface="Wingdings" panose="05000000000000000000" pitchFamily="2" charset="2"/>
              </a:rPr>
              <a:t>로 </a:t>
            </a:r>
            <a:r>
              <a:rPr lang="ko-KR" altLang="en-US" dirty="0" smtClean="0">
                <a:sym typeface="Wingdings" panose="05000000000000000000" pitchFamily="2" charset="2"/>
              </a:rPr>
              <a:t> 시작하고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프로젝트 이름은 </a:t>
            </a:r>
            <a:r>
              <a:rPr lang="en-US" altLang="ko-KR" dirty="0" smtClean="0">
                <a:sym typeface="Wingdings" panose="05000000000000000000" pitchFamily="2" charset="2"/>
              </a:rPr>
              <a:t>"</a:t>
            </a:r>
            <a:r>
              <a:rPr lang="en-US" altLang="ko-KR" b="1" dirty="0" smtClean="0">
                <a:sym typeface="Wingdings" panose="05000000000000000000" pitchFamily="2" charset="2"/>
              </a:rPr>
              <a:t>Hu013ConstraintLayout</a:t>
            </a:r>
            <a:r>
              <a:rPr lang="en-US" altLang="ko-KR" dirty="0" smtClean="0">
                <a:sym typeface="Wingdings" panose="05000000000000000000" pitchFamily="2" charset="2"/>
              </a:rPr>
              <a:t>"</a:t>
            </a:r>
            <a:r>
              <a:rPr lang="ko-KR" altLang="en-US" dirty="0" smtClean="0">
                <a:sym typeface="Wingdings" panose="05000000000000000000" pitchFamily="2" charset="2"/>
              </a:rPr>
              <a:t>으로 하십시오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[activity_main.xml]</a:t>
            </a:r>
            <a:r>
              <a:rPr lang="ko-KR" altLang="en-US" dirty="0" smtClean="0">
                <a:sym typeface="Wingdings" panose="05000000000000000000" pitchFamily="2" charset="2"/>
              </a:rPr>
              <a:t> 즉 </a:t>
            </a:r>
            <a:r>
              <a:rPr lang="en-US" altLang="ko-KR" dirty="0" smtClean="0">
                <a:sym typeface="Wingdings" panose="05000000000000000000" pitchFamily="2" charset="2"/>
              </a:rPr>
              <a:t>XML Layout</a:t>
            </a:r>
            <a:r>
              <a:rPr lang="ko-KR" altLang="en-US" dirty="0" smtClean="0">
                <a:sym typeface="Wingdings" panose="05000000000000000000" pitchFamily="2" charset="2"/>
              </a:rPr>
              <a:t>파일을 열고 </a:t>
            </a:r>
            <a:r>
              <a:rPr lang="en-US" altLang="ko-KR" dirty="0" smtClean="0">
                <a:sym typeface="Wingdings" panose="05000000000000000000" pitchFamily="2" charset="2"/>
              </a:rPr>
              <a:t>[Design]</a:t>
            </a:r>
            <a:r>
              <a:rPr lang="ko-KR" altLang="en-US" dirty="0" smtClean="0">
                <a:sym typeface="Wingdings" panose="05000000000000000000" pitchFamily="2" charset="2"/>
              </a:rPr>
              <a:t>탭을 클릭합니다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디자인 화면에 표시되는 </a:t>
            </a:r>
            <a:r>
              <a:rPr lang="en-US" altLang="ko-KR" dirty="0" smtClean="0">
                <a:sym typeface="Wingdings" panose="05000000000000000000" pitchFamily="2" charset="2"/>
              </a:rPr>
              <a:t>"Hello World"</a:t>
            </a:r>
            <a:r>
              <a:rPr lang="ko-KR" altLang="en-US" dirty="0" smtClean="0">
                <a:sym typeface="Wingdings" panose="05000000000000000000" pitchFamily="2" charset="2"/>
              </a:rPr>
              <a:t>를 삭제합니다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ConstraintLayout</a:t>
            </a:r>
            <a:r>
              <a:rPr lang="ko-KR" altLang="en-US" dirty="0" smtClean="0">
                <a:sym typeface="Wingdings" panose="05000000000000000000" pitchFamily="2" charset="2"/>
              </a:rPr>
              <a:t>의 </a:t>
            </a:r>
            <a:r>
              <a:rPr lang="en-US" altLang="ko-KR" dirty="0" smtClean="0">
                <a:sym typeface="Wingdings" panose="05000000000000000000" pitchFamily="2" charset="2"/>
              </a:rPr>
              <a:t>Chain</a:t>
            </a:r>
            <a:r>
              <a:rPr lang="ko-KR" altLang="en-US" dirty="0" smtClean="0">
                <a:sym typeface="Wingdings" panose="05000000000000000000" pitchFamily="2" charset="2"/>
              </a:rPr>
              <a:t>을 사용하여 다음과 같이 </a:t>
            </a:r>
            <a:r>
              <a:rPr lang="en-US" altLang="ko-KR" dirty="0" smtClean="0">
                <a:sym typeface="Wingdings" panose="05000000000000000000" pitchFamily="2" charset="2"/>
              </a:rPr>
              <a:t>3</a:t>
            </a:r>
            <a:r>
              <a:rPr lang="ko-KR" altLang="en-US" dirty="0" smtClean="0">
                <a:sym typeface="Wingdings" panose="05000000000000000000" pitchFamily="2" charset="2"/>
              </a:rPr>
              <a:t>개의 버튼들을 항상 같이 움직이게 하려고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화면 하단의 </a:t>
            </a:r>
            <a:r>
              <a:rPr lang="en-US" altLang="ko-KR" dirty="0" smtClean="0">
                <a:sym typeface="Wingdings" panose="05000000000000000000" pitchFamily="2" charset="2"/>
              </a:rPr>
              <a:t>1/10 </a:t>
            </a:r>
            <a:r>
              <a:rPr lang="ko-KR" altLang="en-US" dirty="0" smtClean="0">
                <a:sym typeface="Wingdings" panose="05000000000000000000" pitchFamily="2" charset="2"/>
              </a:rPr>
              <a:t>지점에 위치하고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버튼 사이의 </a:t>
            </a:r>
            <a:r>
              <a:rPr lang="en-US" altLang="ko-KR" dirty="0" smtClean="0">
                <a:sym typeface="Wingdings" panose="05000000000000000000" pitchFamily="2" charset="2"/>
              </a:rPr>
              <a:t>margin</a:t>
            </a:r>
            <a:r>
              <a:rPr lang="ko-KR" altLang="en-US" dirty="0" smtClean="0">
                <a:sym typeface="Wingdings" panose="05000000000000000000" pitchFamily="2" charset="2"/>
              </a:rPr>
              <a:t>은 </a:t>
            </a:r>
            <a:r>
              <a:rPr lang="en-US" altLang="ko-KR" dirty="0" smtClean="0">
                <a:sym typeface="Wingdings" panose="05000000000000000000" pitchFamily="2" charset="2"/>
              </a:rPr>
              <a:t>16sp </a:t>
            </a:r>
            <a:r>
              <a:rPr lang="ko-KR" altLang="en-US" dirty="0" smtClean="0">
                <a:sym typeface="Wingdings" panose="05000000000000000000" pitchFamily="2" charset="2"/>
              </a:rPr>
              <a:t>이고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좌우 간격은 같게 하려고 합니다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37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100" y="2891708"/>
            <a:ext cx="8259162" cy="3504968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4263988" y="4490303"/>
            <a:ext cx="1043876" cy="307777"/>
          </a:xfrm>
          <a:prstGeom prst="rect">
            <a:avLst/>
          </a:prstGeom>
          <a:solidFill>
            <a:schemeClr val="tx1"/>
          </a:solidFill>
          <a:ln>
            <a:solidFill>
              <a:srgbClr val="C00000"/>
            </a:solidFill>
          </a:ln>
        </p:spPr>
        <p:txBody>
          <a:bodyPr wrap="none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margin </a:t>
            </a:r>
            <a:r>
              <a:rPr lang="en-US" altLang="ko-KR" sz="1400" dirty="0" smtClean="0">
                <a:solidFill>
                  <a:schemeClr val="bg1"/>
                </a:solidFill>
              </a:rPr>
              <a:t>16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cxnSp>
        <p:nvCxnSpPr>
          <p:cNvPr id="7" name="직선 화살표 연결선 6"/>
          <p:cNvCxnSpPr/>
          <p:nvPr/>
        </p:nvCxnSpPr>
        <p:spPr>
          <a:xfrm flipH="1">
            <a:off x="4785926" y="4798080"/>
            <a:ext cx="184212" cy="58327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/>
          <p:cNvCxnSpPr/>
          <p:nvPr/>
        </p:nvCxnSpPr>
        <p:spPr>
          <a:xfrm flipH="1">
            <a:off x="4151784" y="4785394"/>
            <a:ext cx="342507" cy="59596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88780" y="2585732"/>
            <a:ext cx="2212432" cy="3810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01-3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기초 익히기 실습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>
                <a:sym typeface="Wingdings" panose="05000000000000000000" pitchFamily="2" charset="2"/>
              </a:rPr>
              <a:t>D</a:t>
            </a:r>
            <a:r>
              <a:rPr lang="en-US" altLang="ko-KR" dirty="0" smtClean="0">
                <a:sym typeface="Wingdings" panose="05000000000000000000" pitchFamily="2" charset="2"/>
              </a:rPr>
              <a:t>efault margin</a:t>
            </a:r>
            <a:r>
              <a:rPr lang="ko-KR" altLang="en-US" dirty="0" smtClean="0">
                <a:sym typeface="Wingdings" panose="05000000000000000000" pitchFamily="2" charset="2"/>
              </a:rPr>
              <a:t>을 </a:t>
            </a:r>
            <a:r>
              <a:rPr lang="en-US" altLang="ko-KR" dirty="0" smtClean="0">
                <a:sym typeface="Wingdings" panose="05000000000000000000" pitchFamily="2" charset="2"/>
              </a:rPr>
              <a:t>16dp</a:t>
            </a:r>
            <a:r>
              <a:rPr lang="ko-KR" altLang="en-US" dirty="0" smtClean="0">
                <a:sym typeface="Wingdings" panose="05000000000000000000" pitchFamily="2" charset="2"/>
              </a:rPr>
              <a:t>로 설정하고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버튼 </a:t>
            </a:r>
            <a:r>
              <a:rPr lang="en-US" altLang="ko-KR" dirty="0" smtClean="0">
                <a:sym typeface="Wingdings" panose="05000000000000000000" pitchFamily="2" charset="2"/>
              </a:rPr>
              <a:t>3</a:t>
            </a:r>
            <a:r>
              <a:rPr lang="ko-KR" altLang="en-US" dirty="0" smtClean="0">
                <a:sym typeface="Wingdings" panose="05000000000000000000" pitchFamily="2" charset="2"/>
              </a:rPr>
              <a:t>개 차례대로 놓고</a:t>
            </a:r>
            <a:r>
              <a:rPr lang="en-US" altLang="ko-KR" dirty="0" smtClean="0">
                <a:sym typeface="Wingdings" panose="05000000000000000000" pitchFamily="2" charset="2"/>
              </a:rPr>
              <a:t>, text </a:t>
            </a:r>
            <a:r>
              <a:rPr lang="ko-KR" altLang="en-US" dirty="0" smtClean="0">
                <a:sym typeface="Wingdings" panose="05000000000000000000" pitchFamily="2" charset="2"/>
              </a:rPr>
              <a:t>속성을 아래와 같이 설정합니다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 smtClean="0">
                <a:sym typeface="Wingdings" panose="05000000000000000000" pitchFamily="2" charset="2"/>
              </a:rPr>
              <a:t>Cancel </a:t>
            </a:r>
            <a:r>
              <a:rPr lang="ko-KR" altLang="en-US" dirty="0" smtClean="0">
                <a:sym typeface="Wingdings" panose="05000000000000000000" pitchFamily="2" charset="2"/>
              </a:rPr>
              <a:t>버튼의 왼쪽 앵커를 가져다가 </a:t>
            </a:r>
            <a:r>
              <a:rPr lang="en-US" altLang="ko-KR" dirty="0" smtClean="0">
                <a:sym typeface="Wingdings" panose="05000000000000000000" pitchFamily="2" charset="2"/>
              </a:rPr>
              <a:t>OK</a:t>
            </a:r>
            <a:r>
              <a:rPr lang="ko-KR" altLang="en-US" dirty="0" smtClean="0">
                <a:sym typeface="Wingdings" panose="05000000000000000000" pitchFamily="2" charset="2"/>
              </a:rPr>
              <a:t>버튼의 오른쪽에 연결하고</a:t>
            </a:r>
            <a:r>
              <a:rPr lang="en-US" altLang="ko-KR" dirty="0" smtClean="0">
                <a:sym typeface="Wingdings" panose="05000000000000000000" pitchFamily="2" charset="2"/>
              </a:rPr>
              <a:t>, Help</a:t>
            </a:r>
            <a:r>
              <a:rPr lang="ko-KR" altLang="en-US" dirty="0" smtClean="0">
                <a:sym typeface="Wingdings" panose="05000000000000000000" pitchFamily="2" charset="2"/>
              </a:rPr>
              <a:t>의 왼쪽 앵커를 </a:t>
            </a:r>
            <a:r>
              <a:rPr lang="en-US" altLang="ko-KR" dirty="0" smtClean="0">
                <a:sym typeface="Wingdings" panose="05000000000000000000" pitchFamily="2" charset="2"/>
              </a:rPr>
              <a:t>Cancel</a:t>
            </a:r>
            <a:r>
              <a:rPr lang="ko-KR" altLang="en-US" dirty="0" smtClean="0">
                <a:sym typeface="Wingdings" panose="05000000000000000000" pitchFamily="2" charset="2"/>
              </a:rPr>
              <a:t>의 오른쪽에 붙입니다</a:t>
            </a:r>
            <a:r>
              <a:rPr lang="en-US" altLang="ko-KR" dirty="0" smtClean="0">
                <a:sym typeface="Wingdings" panose="05000000000000000000" pitchFamily="2" charset="2"/>
              </a:rPr>
              <a:t>. OK </a:t>
            </a:r>
            <a:r>
              <a:rPr lang="ko-KR" altLang="en-US" dirty="0" smtClean="0">
                <a:sym typeface="Wingdings" panose="05000000000000000000" pitchFamily="2" charset="2"/>
              </a:rPr>
              <a:t>버튼의 왼쪽 앵커를 왼쪽 벽에 붙이고</a:t>
            </a:r>
            <a:r>
              <a:rPr lang="en-US" altLang="ko-KR" dirty="0" smtClean="0">
                <a:sym typeface="Wingdings" panose="05000000000000000000" pitchFamily="2" charset="2"/>
              </a:rPr>
              <a:t>, Help</a:t>
            </a:r>
            <a:r>
              <a:rPr lang="ko-KR" altLang="en-US" dirty="0" smtClean="0">
                <a:sym typeface="Wingdings" panose="05000000000000000000" pitchFamily="2" charset="2"/>
              </a:rPr>
              <a:t>버튼의 오른쪽 앵커를 오른쪽 벽에 붙입니다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세 개의 버튼을 선택하고 </a:t>
            </a:r>
            <a:r>
              <a:rPr lang="en-US" altLang="ko-KR" dirty="0" smtClean="0">
                <a:sym typeface="Wingdings" panose="05000000000000000000" pitchFamily="2" charset="2"/>
              </a:rPr>
              <a:t>(Component Tree</a:t>
            </a:r>
            <a:r>
              <a:rPr lang="ko-KR" altLang="en-US" dirty="0" smtClean="0">
                <a:sym typeface="Wingdings" panose="05000000000000000000" pitchFamily="2" charset="2"/>
              </a:rPr>
              <a:t>에서도 선택가능</a:t>
            </a:r>
            <a:r>
              <a:rPr lang="en-US" altLang="ko-KR" dirty="0" smtClean="0">
                <a:sym typeface="Wingdings" panose="05000000000000000000" pitchFamily="2" charset="2"/>
              </a:rPr>
              <a:t>), OK</a:t>
            </a:r>
            <a:r>
              <a:rPr lang="ko-KR" altLang="en-US" dirty="0" smtClean="0">
                <a:sym typeface="Wingdings" panose="05000000000000000000" pitchFamily="2" charset="2"/>
              </a:rPr>
              <a:t>버튼 위에서 우클릭하여 나타난 옵션에서 </a:t>
            </a:r>
            <a:r>
              <a:rPr lang="en-US" altLang="ko-KR" dirty="0" smtClean="0">
                <a:sym typeface="Wingdings" panose="05000000000000000000" pitchFamily="2" charset="2"/>
              </a:rPr>
              <a:t>Chains  Create Horizontal Chains </a:t>
            </a:r>
            <a:r>
              <a:rPr lang="ko-KR" altLang="en-US" dirty="0" smtClean="0">
                <a:sym typeface="Wingdings" panose="05000000000000000000" pitchFamily="2" charset="2"/>
              </a:rPr>
              <a:t>를 선택하여 세 개의 버튼을 </a:t>
            </a:r>
            <a:r>
              <a:rPr lang="en-US" altLang="ko-KR" dirty="0" smtClean="0">
                <a:sym typeface="Wingdings" panose="05000000000000000000" pitchFamily="2" charset="2"/>
              </a:rPr>
              <a:t>Horizontal Chain</a:t>
            </a:r>
            <a:r>
              <a:rPr lang="ko-KR" altLang="en-US" dirty="0" smtClean="0">
                <a:sym typeface="Wingdings" panose="05000000000000000000" pitchFamily="2" charset="2"/>
              </a:rPr>
              <a:t>으로 묶습니다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세 개의 버튼을 선택한 상태에서</a:t>
            </a:r>
            <a:r>
              <a:rPr lang="en-US" altLang="ko-KR" dirty="0" smtClean="0">
                <a:sym typeface="Wingdings" panose="05000000000000000000" pitchFamily="2" charset="2"/>
              </a:rPr>
              <a:t>, OK </a:t>
            </a:r>
            <a:r>
              <a:rPr lang="ko-KR" altLang="en-US" dirty="0" smtClean="0">
                <a:sym typeface="Wingdings" panose="05000000000000000000" pitchFamily="2" charset="2"/>
              </a:rPr>
              <a:t>버튼 위에서 우클릭하여 나타난 옵션에서 </a:t>
            </a:r>
            <a:r>
              <a:rPr lang="en-US" altLang="ko-KR" dirty="0" smtClean="0">
                <a:sym typeface="Wingdings" panose="05000000000000000000" pitchFamily="2" charset="2"/>
              </a:rPr>
              <a:t>Align  Baseline</a:t>
            </a:r>
            <a:r>
              <a:rPr lang="ko-KR" altLang="en-US" dirty="0" smtClean="0">
                <a:sym typeface="Wingdings" panose="05000000000000000000" pitchFamily="2" charset="2"/>
              </a:rPr>
              <a:t>을 선택하고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또한 </a:t>
            </a:r>
            <a:r>
              <a:rPr lang="en-US" altLang="ko-KR" dirty="0" smtClean="0">
                <a:sym typeface="Wingdings" panose="05000000000000000000" pitchFamily="2" charset="2"/>
              </a:rPr>
              <a:t>Chains  Horizontal Chain style  packed</a:t>
            </a:r>
            <a:r>
              <a:rPr lang="ko-KR" altLang="en-US" dirty="0" smtClean="0">
                <a:sym typeface="Wingdings" panose="05000000000000000000" pitchFamily="2" charset="2"/>
              </a:rPr>
              <a:t>를 선택합니다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그리고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마지막으로 무엇이 </a:t>
            </a:r>
            <a:r>
              <a:rPr lang="ko-KR" altLang="en-US" dirty="0" err="1">
                <a:sym typeface="Wingdings" panose="05000000000000000000" pitchFamily="2" charset="2"/>
              </a:rPr>
              <a:t>빠졌나요</a:t>
            </a:r>
            <a:r>
              <a:rPr lang="en-US" altLang="ko-KR" dirty="0">
                <a:sym typeface="Wingdings" panose="05000000000000000000" pitchFamily="2" charset="2"/>
              </a:rPr>
              <a:t>?</a:t>
            </a: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38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100" y="3412481"/>
            <a:ext cx="8466554" cy="3132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049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01-3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기초 익히기 실습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>
                <a:sym typeface="Wingdings" panose="05000000000000000000" pitchFamily="2" charset="2"/>
              </a:rPr>
              <a:t>마지막으로</a:t>
            </a:r>
            <a:r>
              <a:rPr lang="en-US" altLang="ko-KR" dirty="0" smtClean="0">
                <a:sym typeface="Wingdings" panose="05000000000000000000" pitchFamily="2" charset="2"/>
              </a:rPr>
              <a:t>, OK </a:t>
            </a:r>
            <a:r>
              <a:rPr lang="ko-KR" altLang="en-US" dirty="0">
                <a:sym typeface="Wingdings" panose="05000000000000000000" pitchFamily="2" charset="2"/>
              </a:rPr>
              <a:t>버튼의 </a:t>
            </a:r>
            <a:r>
              <a:rPr lang="en-US" altLang="ko-KR" dirty="0">
                <a:sym typeface="Wingdings" panose="05000000000000000000" pitchFamily="2" charset="2"/>
              </a:rPr>
              <a:t>vertical constraints</a:t>
            </a:r>
            <a:r>
              <a:rPr lang="ko-KR" altLang="en-US" dirty="0">
                <a:sym typeface="Wingdings" panose="05000000000000000000" pitchFamily="2" charset="2"/>
              </a:rPr>
              <a:t>를 위</a:t>
            </a:r>
            <a:r>
              <a:rPr lang="en-US" altLang="ko-KR" dirty="0">
                <a:sym typeface="Wingdings" panose="05000000000000000000" pitchFamily="2" charset="2"/>
              </a:rPr>
              <a:t>/</a:t>
            </a:r>
            <a:r>
              <a:rPr lang="ko-KR" altLang="en-US" dirty="0">
                <a:sym typeface="Wingdings" panose="05000000000000000000" pitchFamily="2" charset="2"/>
              </a:rPr>
              <a:t>아래 모두 연결합니다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수직적으로 </a:t>
            </a:r>
            <a:r>
              <a:rPr lang="en-US" altLang="ko-KR" dirty="0" smtClean="0">
                <a:sym typeface="Wingdings" panose="05000000000000000000" pitchFamily="2" charset="2"/>
              </a:rPr>
              <a:t>(vertically) </a:t>
            </a:r>
            <a:r>
              <a:rPr lang="ko-KR" altLang="en-US" dirty="0" smtClean="0">
                <a:sym typeface="Wingdings" panose="05000000000000000000" pitchFamily="2" charset="2"/>
              </a:rPr>
              <a:t>화면의 </a:t>
            </a:r>
            <a:r>
              <a:rPr lang="en-US" altLang="ko-KR" dirty="0" smtClean="0">
                <a:sym typeface="Wingdings" panose="05000000000000000000" pitchFamily="2" charset="2"/>
              </a:rPr>
              <a:t>1/10 </a:t>
            </a:r>
            <a:r>
              <a:rPr lang="ko-KR" altLang="en-US" dirty="0" smtClean="0">
                <a:sym typeface="Wingdings" panose="05000000000000000000" pitchFamily="2" charset="2"/>
              </a:rPr>
              <a:t>지점에 버튼들이 항상 위치하기 위해</a:t>
            </a:r>
            <a:r>
              <a:rPr lang="en-US" altLang="ko-KR" dirty="0" smtClean="0">
                <a:sym typeface="Wingdings" panose="05000000000000000000" pitchFamily="2" charset="2"/>
              </a:rPr>
              <a:t>, OK </a:t>
            </a:r>
            <a:r>
              <a:rPr lang="ko-KR" altLang="en-US" dirty="0" smtClean="0">
                <a:sym typeface="Wingdings" panose="05000000000000000000" pitchFamily="2" charset="2"/>
              </a:rPr>
              <a:t>버튼을 선택한 상태에서</a:t>
            </a:r>
            <a:r>
              <a:rPr lang="en-US" altLang="ko-KR" dirty="0" smtClean="0">
                <a:sym typeface="Wingdings" panose="05000000000000000000" pitchFamily="2" charset="2"/>
              </a:rPr>
              <a:t>,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vertical bias</a:t>
            </a:r>
            <a:r>
              <a:rPr lang="ko-KR" altLang="en-US" dirty="0" smtClean="0">
                <a:sym typeface="Wingdings" panose="05000000000000000000" pitchFamily="2" charset="2"/>
              </a:rPr>
              <a:t>를 </a:t>
            </a:r>
            <a:r>
              <a:rPr lang="en-US" altLang="ko-KR" dirty="0" smtClean="0">
                <a:sym typeface="Wingdings" panose="05000000000000000000" pitchFamily="2" charset="2"/>
              </a:rPr>
              <a:t>90 </a:t>
            </a:r>
            <a:r>
              <a:rPr lang="ko-KR" altLang="en-US" dirty="0" smtClean="0">
                <a:sym typeface="Wingdings" panose="05000000000000000000" pitchFamily="2" charset="2"/>
              </a:rPr>
              <a:t>혹은 </a:t>
            </a:r>
            <a:r>
              <a:rPr lang="en-US" altLang="ko-KR" dirty="0" smtClean="0">
                <a:sym typeface="Wingdings" panose="05000000000000000000" pitchFamily="2" charset="2"/>
              </a:rPr>
              <a:t>0.9</a:t>
            </a:r>
            <a:r>
              <a:rPr lang="ko-KR" altLang="en-US" dirty="0" smtClean="0">
                <a:sym typeface="Wingdings" panose="05000000000000000000" pitchFamily="2" charset="2"/>
              </a:rPr>
              <a:t>로 설정합니다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39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100" y="1916832"/>
            <a:ext cx="6651012" cy="240325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98478" y="1988840"/>
            <a:ext cx="2616926" cy="450769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7888" y="4259611"/>
            <a:ext cx="3803341" cy="2236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565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9042" y="2743924"/>
            <a:ext cx="5182170" cy="3752606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01-1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새 프로젝트 만들기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b="1" dirty="0" smtClean="0">
                <a:sym typeface="Wingdings" panose="05000000000000000000" pitchFamily="2" charset="2"/>
              </a:rPr>
              <a:t>시작 화면이 나타나지 않고</a:t>
            </a:r>
            <a:r>
              <a:rPr lang="en-US" altLang="ko-KR" b="1" dirty="0" smtClean="0">
                <a:sym typeface="Wingdings" panose="05000000000000000000" pitchFamily="2" charset="2"/>
              </a:rPr>
              <a:t>, </a:t>
            </a:r>
            <a:r>
              <a:rPr lang="ko-KR" altLang="en-US" b="1" dirty="0" smtClean="0">
                <a:sym typeface="Wingdings" panose="05000000000000000000" pitchFamily="2" charset="2"/>
              </a:rPr>
              <a:t>프로젝트가 바로 시작되나요</a:t>
            </a:r>
            <a:r>
              <a:rPr lang="en-US" altLang="ko-KR" b="1" dirty="0" smtClean="0">
                <a:sym typeface="Wingdings" panose="05000000000000000000" pitchFamily="2" charset="2"/>
              </a:rPr>
              <a:t>?  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안스 메뉴에서 </a:t>
            </a:r>
            <a:r>
              <a:rPr lang="en-US" altLang="ko-KR" dirty="0" smtClean="0">
                <a:sym typeface="Wingdings" panose="05000000000000000000" pitchFamily="2" charset="2"/>
              </a:rPr>
              <a:t>[File]  [Close Project]</a:t>
            </a:r>
            <a:r>
              <a:rPr lang="ko-KR" altLang="en-US" dirty="0" smtClean="0">
                <a:sym typeface="Wingdings" panose="05000000000000000000" pitchFamily="2" charset="2"/>
              </a:rPr>
              <a:t>를 누르면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현재 프로젝트 창이 닫히고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시작 화면이 다시 나타납니다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  <a:r>
              <a:rPr lang="en-US" altLang="ko-KR" dirty="0" smtClean="0"/>
              <a:t>  </a:t>
            </a:r>
          </a:p>
          <a:p>
            <a:r>
              <a:rPr lang="ko-KR" altLang="en-US" dirty="0" smtClean="0"/>
              <a:t>시작 화면에서 </a:t>
            </a:r>
            <a:r>
              <a:rPr lang="en-US" altLang="ko-KR" dirty="0"/>
              <a:t>[</a:t>
            </a:r>
            <a:r>
              <a:rPr lang="en-US" altLang="ko-KR" dirty="0" smtClean="0"/>
              <a:t>Start a new Android Studio Project]</a:t>
            </a:r>
            <a:r>
              <a:rPr lang="ko-KR" altLang="en-US" dirty="0" smtClean="0"/>
              <a:t>를 택하거나 안스 메뉴에서 </a:t>
            </a:r>
            <a:r>
              <a:rPr lang="en-US" altLang="ko-KR" dirty="0" smtClean="0"/>
              <a:t>[File] </a:t>
            </a:r>
            <a:r>
              <a:rPr lang="en-US" altLang="ko-KR" dirty="0" smtClean="0">
                <a:sym typeface="Wingdings" panose="05000000000000000000" pitchFamily="2" charset="2"/>
              </a:rPr>
              <a:t> [New]  [New Project]</a:t>
            </a:r>
            <a:r>
              <a:rPr lang="ko-KR" altLang="en-US" dirty="0" smtClean="0">
                <a:sym typeface="Wingdings" panose="05000000000000000000" pitchFamily="2" charset="2"/>
              </a:rPr>
              <a:t>를 택하십시오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프로젝트 탭을 선택하면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안스는 앱의 첫 화면과 그에 따른 소스코드가 기본으로 제공할 준비가 되었습니다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디폴트로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[Phone and Tablet]</a:t>
            </a:r>
            <a:r>
              <a:rPr lang="ko-KR" altLang="en-US" dirty="0" smtClean="0">
                <a:sym typeface="Wingdings" panose="05000000000000000000" pitchFamily="2" charset="2"/>
              </a:rPr>
              <a:t>탭의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Empty Activit</a:t>
            </a:r>
            <a:r>
              <a:rPr lang="en-US" altLang="ko-KR" dirty="0" smtClean="0">
                <a:sym typeface="Wingdings" panose="05000000000000000000" pitchFamily="2" charset="2"/>
              </a:rPr>
              <a:t>y</a:t>
            </a:r>
            <a:r>
              <a:rPr lang="ko-KR" altLang="en-US" dirty="0" smtClean="0">
                <a:sym typeface="Wingdings" panose="05000000000000000000" pitchFamily="2" charset="2"/>
              </a:rPr>
              <a:t>가 선택된 상태이며</a:t>
            </a:r>
            <a:r>
              <a:rPr lang="en-US" altLang="ko-KR" dirty="0" smtClean="0">
                <a:sym typeface="Wingdings" panose="05000000000000000000" pitchFamily="2" charset="2"/>
              </a:rPr>
              <a:t>, [Next]</a:t>
            </a:r>
            <a:r>
              <a:rPr lang="ko-KR" altLang="en-US" dirty="0" smtClean="0">
                <a:sym typeface="Wingdings" panose="05000000000000000000" pitchFamily="2" charset="2"/>
              </a:rPr>
              <a:t>버튼으로 계속 진행합니다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marL="0" indent="0">
              <a:buNone/>
            </a:pP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4</a:t>
            </a:fld>
            <a:endParaRPr lang="ko-KR" altLang="en-US"/>
          </a:p>
        </p:txBody>
      </p:sp>
      <p:sp>
        <p:nvSpPr>
          <p:cNvPr id="10" name="오른쪽 화살표 9"/>
          <p:cNvSpPr/>
          <p:nvPr/>
        </p:nvSpPr>
        <p:spPr>
          <a:xfrm rot="16200000">
            <a:off x="6852085" y="3825043"/>
            <a:ext cx="360040" cy="288033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오른쪽 화살표 10"/>
          <p:cNvSpPr/>
          <p:nvPr/>
        </p:nvSpPr>
        <p:spPr>
          <a:xfrm rot="16200000">
            <a:off x="9876421" y="4833155"/>
            <a:ext cx="360040" cy="288033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334418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01-3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기초 익히기 실습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b="1" dirty="0" smtClean="0">
                <a:sym typeface="Wingdings" panose="05000000000000000000" pitchFamily="2" charset="2"/>
              </a:rPr>
              <a:t>화면 가운데 뷰 배치하기</a:t>
            </a:r>
            <a:endParaRPr lang="en-US" altLang="ko-KR" b="1" dirty="0" smtClean="0">
              <a:sym typeface="Wingdings" panose="05000000000000000000" pitchFamily="2" charset="2"/>
            </a:endParaRPr>
          </a:p>
          <a:p>
            <a:r>
              <a:rPr lang="ko-KR" altLang="en-US" dirty="0">
                <a:sym typeface="Wingdings" panose="05000000000000000000" pitchFamily="2" charset="2"/>
              </a:rPr>
              <a:t>새 버튼을 화면 가운데 끌어다 놓습니다</a:t>
            </a:r>
            <a:r>
              <a:rPr lang="en-US" altLang="ko-KR" dirty="0">
                <a:sym typeface="Wingdings" panose="05000000000000000000" pitchFamily="2" charset="2"/>
              </a:rPr>
              <a:t>. U </a:t>
            </a:r>
            <a:r>
              <a:rPr lang="ko-KR" altLang="en-US" dirty="0">
                <a:sym typeface="Wingdings" panose="05000000000000000000" pitchFamily="2" charset="2"/>
              </a:rPr>
              <a:t>자 자석 모양의 아이콘</a:t>
            </a:r>
            <a:r>
              <a:rPr lang="en-US" altLang="ko-KR" dirty="0">
                <a:sym typeface="Wingdings" panose="05000000000000000000" pitchFamily="2" charset="2"/>
              </a:rPr>
              <a:t>(</a:t>
            </a:r>
            <a:r>
              <a:rPr lang="en-US" altLang="ko-KR" dirty="0" err="1">
                <a:sym typeface="Wingdings" panose="05000000000000000000" pitchFamily="2" charset="2"/>
              </a:rPr>
              <a:t>Autoconnect</a:t>
            </a:r>
            <a:r>
              <a:rPr lang="en-US" altLang="ko-KR" dirty="0">
                <a:sym typeface="Wingdings" panose="05000000000000000000" pitchFamily="2" charset="2"/>
              </a:rPr>
              <a:t>)</a:t>
            </a:r>
            <a:r>
              <a:rPr lang="ko-KR" altLang="en-US" dirty="0">
                <a:sym typeface="Wingdings" panose="05000000000000000000" pitchFamily="2" charset="2"/>
              </a:rPr>
              <a:t>이 활성화된 상태가 아니면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버튼의 위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아래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왼쪽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오른쪽 연결점을 각 화면의 네 벽면에 직접 끌어다 놓아야만 버튼의 연결점이 연결됩니다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속성 창에 있는 다음 두 조항을 사용하면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위치를 비례적으로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수치로 정확하게 배치할 수 있습니다</a:t>
            </a:r>
            <a:r>
              <a:rPr lang="en-US" altLang="ko-KR" dirty="0">
                <a:sym typeface="Wingdings" panose="05000000000000000000" pitchFamily="2" charset="2"/>
              </a:rPr>
              <a:t>.  </a:t>
            </a:r>
          </a:p>
          <a:p>
            <a:pPr lvl="1"/>
            <a:r>
              <a:rPr lang="en-US" altLang="ko-KR" b="1" dirty="0" err="1">
                <a:solidFill>
                  <a:srgbClr val="C00000"/>
                </a:solidFill>
                <a:sym typeface="Wingdings" panose="05000000000000000000" pitchFamily="2" charset="2"/>
              </a:rPr>
              <a:t>layout_constraintHorizontal_bias</a:t>
            </a: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, </a:t>
            </a:r>
            <a:r>
              <a:rPr lang="en-US" altLang="ko-KR" b="1" dirty="0" err="1">
                <a:solidFill>
                  <a:srgbClr val="C00000"/>
                </a:solidFill>
                <a:sym typeface="Wingdings" panose="05000000000000000000" pitchFamily="2" charset="2"/>
              </a:rPr>
              <a:t>layout_constraintVertical_bias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예를 들면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화면의 </a:t>
            </a:r>
            <a:r>
              <a:rPr lang="en-US" altLang="ko-KR" dirty="0" smtClean="0">
                <a:sym typeface="Wingdings" panose="05000000000000000000" pitchFamily="2" charset="2"/>
              </a:rPr>
              <a:t>Upper Right</a:t>
            </a:r>
            <a:r>
              <a:rPr lang="ko-KR" altLang="en-US" dirty="0" smtClean="0">
                <a:sym typeface="Wingdings" panose="05000000000000000000" pitchFamily="2" charset="2"/>
              </a:rPr>
              <a:t>로 각각 </a:t>
            </a:r>
            <a:r>
              <a:rPr lang="en-US" altLang="ko-KR" dirty="0" smtClean="0">
                <a:sym typeface="Wingdings" panose="05000000000000000000" pitchFamily="2" charset="2"/>
              </a:rPr>
              <a:t>25%, 75%</a:t>
            </a:r>
            <a:r>
              <a:rPr lang="ko-KR" altLang="en-US" dirty="0" smtClean="0">
                <a:sym typeface="Wingdings" panose="05000000000000000000" pitchFamily="2" charset="2"/>
              </a:rPr>
              <a:t>으로 치우치게 배치하면 다음과 같습니다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>
                <a:sym typeface="Wingdings" panose="05000000000000000000" pitchFamily="2" charset="2"/>
              </a:rPr>
              <a:t>둘 다 같이 </a:t>
            </a:r>
            <a:r>
              <a:rPr lang="en-US" altLang="ko-KR" dirty="0">
                <a:sym typeface="Wingdings" panose="05000000000000000000" pitchFamily="2" charset="2"/>
              </a:rPr>
              <a:t>0.5</a:t>
            </a:r>
            <a:r>
              <a:rPr lang="ko-KR" altLang="en-US" dirty="0">
                <a:sym typeface="Wingdings" panose="05000000000000000000" pitchFamily="2" charset="2"/>
              </a:rPr>
              <a:t>로 </a:t>
            </a:r>
            <a:r>
              <a:rPr lang="en-US" altLang="ko-KR" dirty="0">
                <a:sym typeface="Wingdings" panose="05000000000000000000" pitchFamily="2" charset="2"/>
              </a:rPr>
              <a:t>setting</a:t>
            </a:r>
            <a:r>
              <a:rPr lang="ko-KR" altLang="en-US" dirty="0">
                <a:sym typeface="Wingdings" panose="05000000000000000000" pitchFamily="2" charset="2"/>
              </a:rPr>
              <a:t>을 하면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정가운데 위치하게 된다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40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0056" y="437894"/>
            <a:ext cx="2093957" cy="652535"/>
          </a:xfrm>
          <a:prstGeom prst="rect">
            <a:avLst/>
          </a:prstGeom>
        </p:spPr>
      </p:pic>
      <p:sp>
        <p:nvSpPr>
          <p:cNvPr id="7" name="모서리가 둥근 직사각형 6"/>
          <p:cNvSpPr/>
          <p:nvPr/>
        </p:nvSpPr>
        <p:spPr>
          <a:xfrm>
            <a:off x="7053454" y="692696"/>
            <a:ext cx="449519" cy="432048"/>
          </a:xfrm>
          <a:prstGeom prst="roundRect">
            <a:avLst/>
          </a:prstGeom>
          <a:solidFill>
            <a:srgbClr val="C00000">
              <a:alpha val="13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2460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01-3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기초 익히기 실습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b="1" dirty="0" smtClean="0">
                <a:sym typeface="Wingdings" panose="05000000000000000000" pitchFamily="2" charset="2"/>
              </a:rPr>
              <a:t>화면 가운데 뷰 배치하기</a:t>
            </a:r>
            <a:endParaRPr lang="en-US" altLang="ko-KR" b="1" dirty="0" smtClean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새 버튼을 화면 가운데 끌어다 놓습니다</a:t>
            </a:r>
            <a:r>
              <a:rPr lang="en-US" altLang="ko-KR" dirty="0" smtClean="0">
                <a:sym typeface="Wingdings" panose="05000000000000000000" pitchFamily="2" charset="2"/>
              </a:rPr>
              <a:t>. U </a:t>
            </a:r>
            <a:r>
              <a:rPr lang="ko-KR" altLang="en-US" dirty="0" smtClean="0">
                <a:sym typeface="Wingdings" panose="05000000000000000000" pitchFamily="2" charset="2"/>
              </a:rPr>
              <a:t>자 자석 모양의 아이콘</a:t>
            </a:r>
            <a:r>
              <a:rPr lang="en-US" altLang="ko-KR" dirty="0" smtClean="0">
                <a:sym typeface="Wingdings" panose="05000000000000000000" pitchFamily="2" charset="2"/>
              </a:rPr>
              <a:t>(</a:t>
            </a:r>
            <a:r>
              <a:rPr lang="en-US" altLang="ko-KR" dirty="0" err="1" smtClean="0">
                <a:sym typeface="Wingdings" panose="05000000000000000000" pitchFamily="2" charset="2"/>
              </a:rPr>
              <a:t>Autoconnect</a:t>
            </a:r>
            <a:r>
              <a:rPr lang="en-US" altLang="ko-KR" dirty="0" smtClean="0">
                <a:sym typeface="Wingdings" panose="05000000000000000000" pitchFamily="2" charset="2"/>
              </a:rPr>
              <a:t>)</a:t>
            </a:r>
            <a:r>
              <a:rPr lang="ko-KR" altLang="en-US" dirty="0" smtClean="0">
                <a:sym typeface="Wingdings" panose="05000000000000000000" pitchFamily="2" charset="2"/>
              </a:rPr>
              <a:t>이 활성화된 상태가 아니면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버튼의 위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아래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왼쪽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오른쪽 연결점을 각 화면의 네 벽면에 직접 끌어다 놓아야만 버튼의 연결점이 연결됩니다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속성 창에 있는 다음 두 조항을 사용하면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위치를 비례적으로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수치로 정확하게 배치할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</a:p>
          <a:p>
            <a:pPr lvl="1"/>
            <a:r>
              <a:rPr lang="en-US" altLang="ko-KR" b="1" dirty="0" err="1">
                <a:solidFill>
                  <a:srgbClr val="C00000"/>
                </a:solidFill>
                <a:sym typeface="Wingdings" panose="05000000000000000000" pitchFamily="2" charset="2"/>
              </a:rPr>
              <a:t>layout_constraintHorizontal_bias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, </a:t>
            </a:r>
            <a:r>
              <a:rPr lang="en-US" altLang="ko-KR" b="1" dirty="0" err="1" smtClean="0">
                <a:solidFill>
                  <a:srgbClr val="C00000"/>
                </a:solidFill>
                <a:sym typeface="Wingdings" panose="05000000000000000000" pitchFamily="2" charset="2"/>
              </a:rPr>
              <a:t>layout_constraintVertical_bias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예를 들면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버튼을 화면의 </a:t>
            </a:r>
            <a:r>
              <a:rPr lang="en-US" altLang="ko-KR" dirty="0" smtClean="0">
                <a:sym typeface="Wingdings" panose="05000000000000000000" pitchFamily="2" charset="2"/>
              </a:rPr>
              <a:t>Upper Right</a:t>
            </a:r>
            <a:r>
              <a:rPr lang="ko-KR" altLang="en-US" dirty="0" smtClean="0">
                <a:sym typeface="Wingdings" panose="05000000000000000000" pitchFamily="2" charset="2"/>
              </a:rPr>
              <a:t>로 각각 </a:t>
            </a:r>
            <a:r>
              <a:rPr lang="en-US" altLang="ko-KR" dirty="0" smtClean="0">
                <a:sym typeface="Wingdings" panose="05000000000000000000" pitchFamily="2" charset="2"/>
              </a:rPr>
              <a:t>25%, 75%</a:t>
            </a:r>
            <a:r>
              <a:rPr lang="ko-KR" altLang="en-US" dirty="0" smtClean="0">
                <a:sym typeface="Wingdings" panose="05000000000000000000" pitchFamily="2" charset="2"/>
              </a:rPr>
              <a:t>으로 치우치게 배치하면 다음과 같습니다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err="1" smtClean="0">
                <a:sym typeface="Wingdings" panose="05000000000000000000" pitchFamily="2" charset="2"/>
              </a:rPr>
              <a:t>텍스트뷰를</a:t>
            </a:r>
            <a:r>
              <a:rPr lang="ko-KR" altLang="en-US" dirty="0" smtClean="0">
                <a:sym typeface="Wingdings" panose="05000000000000000000" pitchFamily="2" charset="2"/>
              </a:rPr>
              <a:t> 화면의 정 중앙에 위치하게 </a:t>
            </a:r>
            <a:r>
              <a:rPr lang="ko-KR" altLang="en-US" dirty="0" err="1" smtClean="0">
                <a:sym typeface="Wingdings" panose="05000000000000000000" pitchFamily="2" charset="2"/>
              </a:rPr>
              <a:t>하러면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둘 </a:t>
            </a:r>
            <a:r>
              <a:rPr lang="ko-KR" altLang="en-US" dirty="0">
                <a:sym typeface="Wingdings" panose="05000000000000000000" pitchFamily="2" charset="2"/>
              </a:rPr>
              <a:t>다 같이 </a:t>
            </a:r>
            <a:r>
              <a:rPr lang="en-US" altLang="ko-KR" dirty="0">
                <a:sym typeface="Wingdings" panose="05000000000000000000" pitchFamily="2" charset="2"/>
              </a:rPr>
              <a:t>0.5</a:t>
            </a:r>
            <a:r>
              <a:rPr lang="ko-KR" altLang="en-US" dirty="0">
                <a:sym typeface="Wingdings" panose="05000000000000000000" pitchFamily="2" charset="2"/>
              </a:rPr>
              <a:t>로 </a:t>
            </a:r>
            <a:r>
              <a:rPr lang="en-US" altLang="ko-KR" dirty="0" smtClean="0">
                <a:sym typeface="Wingdings" panose="05000000000000000000" pitchFamily="2" charset="2"/>
              </a:rPr>
              <a:t>setting</a:t>
            </a:r>
            <a:r>
              <a:rPr lang="ko-KR" altLang="en-US" dirty="0" smtClean="0">
                <a:sym typeface="Wingdings" panose="05000000000000000000" pitchFamily="2" charset="2"/>
              </a:rPr>
              <a:t>을 하면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이를 설정하는 방법은 아래와 같이 두 가지 방법</a:t>
            </a:r>
            <a:r>
              <a:rPr lang="en-US" altLang="ko-KR" dirty="0" smtClean="0">
                <a:sym typeface="Wingdings" panose="05000000000000000000" pitchFamily="2" charset="2"/>
              </a:rPr>
              <a:t>(Constraint widget, All Attributes)</a:t>
            </a:r>
            <a:r>
              <a:rPr lang="ko-KR" altLang="en-US" dirty="0" smtClean="0">
                <a:sym typeface="Wingdings" panose="05000000000000000000" pitchFamily="2" charset="2"/>
              </a:rPr>
              <a:t>이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41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3552" y="4102224"/>
            <a:ext cx="3071126" cy="2362405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455120" y="4415953"/>
            <a:ext cx="19207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err="1" smtClean="0">
                <a:solidFill>
                  <a:srgbClr val="C00000"/>
                </a:solidFill>
                <a:sym typeface="Wingdings" panose="05000000000000000000" pitchFamily="2" charset="2"/>
              </a:rPr>
              <a:t>Horizontal_bias</a:t>
            </a:r>
            <a:endParaRPr lang="ko-KR" altLang="en-US" dirty="0"/>
          </a:p>
        </p:txBody>
      </p:sp>
      <p:cxnSp>
        <p:nvCxnSpPr>
          <p:cNvPr id="11" name="직선 화살표 연결선 10"/>
          <p:cNvCxnSpPr/>
          <p:nvPr/>
        </p:nvCxnSpPr>
        <p:spPr>
          <a:xfrm>
            <a:off x="2279576" y="4600619"/>
            <a:ext cx="288032" cy="18466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695400" y="6335198"/>
            <a:ext cx="21435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altLang="ko-KR" b="1" dirty="0" err="1" smtClean="0">
                <a:solidFill>
                  <a:srgbClr val="C00000"/>
                </a:solidFill>
                <a:sym typeface="Wingdings" panose="05000000000000000000" pitchFamily="2" charset="2"/>
              </a:rPr>
              <a:t>Vertical_bias</a:t>
            </a:r>
            <a:endParaRPr lang="en-US" altLang="ko-KR" dirty="0">
              <a:sym typeface="Wingdings" panose="05000000000000000000" pitchFamily="2" charset="2"/>
            </a:endParaRPr>
          </a:p>
        </p:txBody>
      </p:sp>
      <p:cxnSp>
        <p:nvCxnSpPr>
          <p:cNvPr id="14" name="직선 화살표 연결선 13"/>
          <p:cNvCxnSpPr>
            <a:stCxn id="12" idx="3"/>
          </p:cNvCxnSpPr>
          <p:nvPr/>
        </p:nvCxnSpPr>
        <p:spPr>
          <a:xfrm flipV="1">
            <a:off x="2838936" y="6165304"/>
            <a:ext cx="242300" cy="35456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4032" y="4921435"/>
            <a:ext cx="5006499" cy="61054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6" name="직사각형 15"/>
          <p:cNvSpPr/>
          <p:nvPr/>
        </p:nvSpPr>
        <p:spPr>
          <a:xfrm>
            <a:off x="6384032" y="4138954"/>
            <a:ext cx="5549917" cy="9233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ko-KR" altLang="en-US" dirty="0" smtClean="0">
                <a:sym typeface="Wingdings" panose="05000000000000000000" pitchFamily="2" charset="2"/>
              </a:rPr>
              <a:t>정확한 값을 수치로 설정하려면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속성 창 </a:t>
            </a:r>
            <a:r>
              <a:rPr lang="en-US" altLang="ko-KR" dirty="0" smtClean="0">
                <a:sym typeface="Wingdings" panose="05000000000000000000" pitchFamily="2" charset="2"/>
              </a:rPr>
              <a:t>All Attributes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>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en-US" altLang="ko-KR" dirty="0" err="1" smtClean="0">
                <a:sym typeface="Wingdings" panose="05000000000000000000" pitchFamily="2" charset="2"/>
              </a:rPr>
              <a:t>layout_constraints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속성의 </a:t>
            </a:r>
            <a:r>
              <a:rPr lang="en-US" altLang="ko-KR" dirty="0" smtClean="0">
                <a:sym typeface="Wingdings" panose="05000000000000000000" pitchFamily="2" charset="2"/>
              </a:rPr>
              <a:t>pull-down </a:t>
            </a:r>
            <a:r>
              <a:rPr lang="ko-KR" altLang="en-US" dirty="0" smtClean="0">
                <a:sym typeface="Wingdings" panose="05000000000000000000" pitchFamily="2" charset="2"/>
              </a:rPr>
              <a:t>메뉴에서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원하는 값을 입력하면 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0056" y="437894"/>
            <a:ext cx="2093957" cy="652535"/>
          </a:xfrm>
          <a:prstGeom prst="rect">
            <a:avLst/>
          </a:prstGeom>
        </p:spPr>
      </p:pic>
      <p:sp>
        <p:nvSpPr>
          <p:cNvPr id="19" name="모서리가 둥근 직사각형 18"/>
          <p:cNvSpPr/>
          <p:nvPr/>
        </p:nvSpPr>
        <p:spPr>
          <a:xfrm>
            <a:off x="7053454" y="692696"/>
            <a:ext cx="449519" cy="432048"/>
          </a:xfrm>
          <a:prstGeom prst="roundRect">
            <a:avLst/>
          </a:prstGeom>
          <a:solidFill>
            <a:srgbClr val="C00000">
              <a:alpha val="13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3909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01-3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기초 익히기 실습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b="1" dirty="0" smtClean="0">
                <a:sym typeface="Wingdings" panose="05000000000000000000" pitchFamily="2" charset="2"/>
              </a:rPr>
              <a:t>화면 가운데 뷰 배치하기</a:t>
            </a:r>
            <a:endParaRPr lang="en-US" altLang="ko-KR" b="1" dirty="0" smtClean="0">
              <a:sym typeface="Wingdings" panose="05000000000000000000" pitchFamily="2" charset="2"/>
            </a:endParaRPr>
          </a:p>
          <a:p>
            <a:pPr lvl="1"/>
            <a:r>
              <a:rPr lang="en-US" altLang="ko-KR" b="1" dirty="0" err="1" smtClean="0">
                <a:solidFill>
                  <a:srgbClr val="C00000"/>
                </a:solidFill>
                <a:sym typeface="Wingdings" panose="05000000000000000000" pitchFamily="2" charset="2"/>
              </a:rPr>
              <a:t>layout_constraintHorizontal_bias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, </a:t>
            </a:r>
            <a:r>
              <a:rPr lang="en-US" altLang="ko-KR" b="1" dirty="0" err="1" smtClean="0">
                <a:solidFill>
                  <a:srgbClr val="C00000"/>
                </a:solidFill>
                <a:sym typeface="Wingdings" panose="05000000000000000000" pitchFamily="2" charset="2"/>
              </a:rPr>
              <a:t>layout_constraintVertical_bias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42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384" y="1700808"/>
            <a:ext cx="5383232" cy="4795722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3647728" y="2636913"/>
            <a:ext cx="449519" cy="432048"/>
          </a:xfrm>
          <a:prstGeom prst="roundRect">
            <a:avLst/>
          </a:prstGeom>
          <a:solidFill>
            <a:srgbClr val="C00000">
              <a:alpha val="13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4799856" y="3499267"/>
            <a:ext cx="449519" cy="432048"/>
          </a:xfrm>
          <a:prstGeom prst="roundRect">
            <a:avLst/>
          </a:prstGeom>
          <a:solidFill>
            <a:srgbClr val="C00000">
              <a:alpha val="13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3243000" y="4941168"/>
            <a:ext cx="1556856" cy="432048"/>
          </a:xfrm>
          <a:prstGeom prst="roundRect">
            <a:avLst/>
          </a:prstGeom>
          <a:solidFill>
            <a:srgbClr val="C00000">
              <a:alpha val="13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4785" y="1702087"/>
            <a:ext cx="4763743" cy="3535641"/>
          </a:xfrm>
          <a:prstGeom prst="rect">
            <a:avLst/>
          </a:prstGeom>
        </p:spPr>
      </p:pic>
      <p:sp>
        <p:nvSpPr>
          <p:cNvPr id="19" name="모서리가 둥근 직사각형 18"/>
          <p:cNvSpPr/>
          <p:nvPr/>
        </p:nvSpPr>
        <p:spPr>
          <a:xfrm>
            <a:off x="8256240" y="4778215"/>
            <a:ext cx="1556856" cy="432048"/>
          </a:xfrm>
          <a:prstGeom prst="roundRect">
            <a:avLst/>
          </a:prstGeom>
          <a:solidFill>
            <a:srgbClr val="C00000">
              <a:alpha val="13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모서리가 둥근 직사각형 19"/>
          <p:cNvSpPr/>
          <p:nvPr/>
        </p:nvSpPr>
        <p:spPr>
          <a:xfrm>
            <a:off x="8616280" y="2592079"/>
            <a:ext cx="414680" cy="332865"/>
          </a:xfrm>
          <a:prstGeom prst="roundRect">
            <a:avLst/>
          </a:prstGeom>
          <a:solidFill>
            <a:srgbClr val="C00000">
              <a:alpha val="13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모서리가 둥근 직사각형 20"/>
          <p:cNvSpPr/>
          <p:nvPr/>
        </p:nvSpPr>
        <p:spPr>
          <a:xfrm>
            <a:off x="9605756" y="3186548"/>
            <a:ext cx="414680" cy="332865"/>
          </a:xfrm>
          <a:prstGeom prst="roundRect">
            <a:avLst/>
          </a:prstGeom>
          <a:solidFill>
            <a:srgbClr val="C00000">
              <a:alpha val="13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6089250" y="5405464"/>
            <a:ext cx="5399235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ko-KR" altLang="en-US" dirty="0" smtClean="0">
                <a:sym typeface="Wingdings" panose="05000000000000000000" pitchFamily="2" charset="2"/>
              </a:rPr>
              <a:t>텍스트뷰 안에 있는 </a:t>
            </a:r>
            <a:r>
              <a:rPr lang="en-US" altLang="ko-KR" dirty="0" smtClean="0">
                <a:sym typeface="Wingdings" panose="05000000000000000000" pitchFamily="2" charset="2"/>
              </a:rPr>
              <a:t>Text </a:t>
            </a:r>
            <a:r>
              <a:rPr lang="ko-KR" altLang="en-US" dirty="0" smtClean="0">
                <a:sym typeface="Wingdings" panose="05000000000000000000" pitchFamily="2" charset="2"/>
              </a:rPr>
              <a:t>자체도 정 가운데에 위치하게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하려면 어떻게 하면 좋을까요</a:t>
            </a:r>
            <a:r>
              <a:rPr lang="en-US" altLang="ko-KR" dirty="0" smtClean="0">
                <a:sym typeface="Wingdings" panose="05000000000000000000" pitchFamily="2" charset="2"/>
              </a:rPr>
              <a:t>? 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6084785" y="6159272"/>
            <a:ext cx="5403700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 smtClean="0">
                <a:sym typeface="Wingdings" panose="05000000000000000000" pitchFamily="2" charset="2"/>
              </a:rPr>
              <a:t>gravity</a:t>
            </a:r>
            <a:r>
              <a:rPr lang="ko-KR" altLang="en-US" dirty="0" smtClean="0">
                <a:sym typeface="Wingdings" panose="05000000000000000000" pitchFamily="2" charset="2"/>
              </a:rPr>
              <a:t>속성을 </a:t>
            </a:r>
            <a:r>
              <a:rPr lang="en-US" altLang="ko-KR" dirty="0" smtClean="0">
                <a:sym typeface="Wingdings" panose="05000000000000000000" pitchFamily="2" charset="2"/>
              </a:rPr>
              <a:t>center </a:t>
            </a:r>
            <a:r>
              <a:rPr lang="ko-KR" altLang="en-US" dirty="0" smtClean="0">
                <a:sym typeface="Wingdings" panose="05000000000000000000" pitchFamily="2" charset="2"/>
              </a:rPr>
              <a:t>로 설정합니다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680534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01-3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기초 익히기 실습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b="1" dirty="0" smtClean="0">
                <a:sym typeface="Wingdings" panose="05000000000000000000" pitchFamily="2" charset="2"/>
              </a:rPr>
              <a:t>Constraint Widget </a:t>
            </a:r>
            <a:r>
              <a:rPr lang="ko-KR" altLang="en-US" b="1" dirty="0" smtClean="0">
                <a:sym typeface="Wingdings" panose="05000000000000000000" pitchFamily="2" charset="2"/>
              </a:rPr>
              <a:t>사용하기 </a:t>
            </a:r>
            <a:r>
              <a:rPr lang="en-US" altLang="ko-KR" b="1" dirty="0" smtClean="0">
                <a:sym typeface="Wingdings" panose="05000000000000000000" pitchFamily="2" charset="2"/>
              </a:rPr>
              <a:t>– </a:t>
            </a:r>
            <a:r>
              <a:rPr lang="ko-KR" altLang="en-US" b="1" dirty="0" smtClean="0">
                <a:sym typeface="Wingdings" panose="05000000000000000000" pitchFamily="2" charset="2"/>
              </a:rPr>
              <a:t>아래 세 경우들을 연습해 보십시오</a:t>
            </a:r>
            <a:r>
              <a:rPr lang="en-US" altLang="ko-KR" b="1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제약 조건이 표시되는 세 경우</a:t>
            </a:r>
            <a:r>
              <a:rPr lang="en-US" altLang="ko-KR" dirty="0" smtClean="0">
                <a:sym typeface="Wingdings" panose="05000000000000000000" pitchFamily="2" charset="2"/>
              </a:rPr>
              <a:t>(</a:t>
            </a:r>
            <a:r>
              <a:rPr lang="ko-KR" altLang="en-US" dirty="0" smtClean="0">
                <a:sym typeface="Wingdings" panose="05000000000000000000" pitchFamily="2" charset="2"/>
              </a:rPr>
              <a:t>구불구불한 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err="1">
                <a:sym typeface="Wingdings" panose="05000000000000000000" pitchFamily="2" charset="2"/>
              </a:rPr>
              <a:t>꺽은</a:t>
            </a:r>
            <a:r>
              <a:rPr lang="ko-KR" altLang="en-US" dirty="0">
                <a:sym typeface="Wingdings" panose="05000000000000000000" pitchFamily="2" charset="2"/>
              </a:rPr>
              <a:t> 선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직선</a:t>
            </a:r>
            <a:r>
              <a:rPr lang="en-US" altLang="ko-KR" dirty="0" smtClean="0">
                <a:sym typeface="Wingdings" panose="05000000000000000000" pitchFamily="2" charset="2"/>
              </a:rPr>
              <a:t>)</a:t>
            </a:r>
            <a:r>
              <a:rPr lang="ko-KR" altLang="en-US" dirty="0" smtClean="0">
                <a:sym typeface="Wingdings" panose="05000000000000000000" pitchFamily="2" charset="2"/>
              </a:rPr>
              <a:t>들을 클릭함으로 변화를 살펴보십시오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ko-KR" altLang="en-US" b="1" dirty="0">
                <a:sym typeface="Wingdings" panose="05000000000000000000" pitchFamily="2" charset="2"/>
              </a:rPr>
              <a:t>구불구불한 </a:t>
            </a:r>
            <a:r>
              <a:rPr lang="ko-KR" altLang="en-US" b="1" dirty="0" smtClean="0">
                <a:sym typeface="Wingdings" panose="05000000000000000000" pitchFamily="2" charset="2"/>
              </a:rPr>
              <a:t>선 </a:t>
            </a:r>
            <a:r>
              <a:rPr lang="en-US" altLang="ko-KR" dirty="0" smtClean="0">
                <a:sym typeface="Wingdings" panose="05000000000000000000" pitchFamily="2" charset="2"/>
              </a:rPr>
              <a:t>– </a:t>
            </a:r>
            <a:r>
              <a:rPr lang="ko-KR" altLang="en-US" dirty="0" smtClean="0">
                <a:sym typeface="Wingdings" panose="05000000000000000000" pitchFamily="2" charset="2"/>
              </a:rPr>
              <a:t>부모 여유 공간</a:t>
            </a:r>
            <a:r>
              <a:rPr lang="en-US" altLang="ko-KR" dirty="0" smtClean="0">
                <a:sym typeface="Wingdings" panose="05000000000000000000" pitchFamily="2" charset="2"/>
              </a:rPr>
              <a:t>(available space) </a:t>
            </a:r>
            <a:r>
              <a:rPr lang="ko-KR" altLang="en-US" dirty="0" smtClean="0">
                <a:sym typeface="Wingdings" panose="05000000000000000000" pitchFamily="2" charset="2"/>
              </a:rPr>
              <a:t>채우기를 표시함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ko-KR" altLang="en-US" b="1" dirty="0" err="1" smtClean="0">
                <a:sym typeface="Wingdings" panose="05000000000000000000" pitchFamily="2" charset="2"/>
              </a:rPr>
              <a:t>꺽은</a:t>
            </a:r>
            <a:r>
              <a:rPr lang="ko-KR" altLang="en-US" b="1" dirty="0" smtClean="0">
                <a:sym typeface="Wingdings" panose="05000000000000000000" pitchFamily="2" charset="2"/>
              </a:rPr>
              <a:t> 선 </a:t>
            </a:r>
            <a:r>
              <a:rPr lang="en-US" altLang="ko-KR" dirty="0" smtClean="0">
                <a:sym typeface="Wingdings" panose="05000000000000000000" pitchFamily="2" charset="2"/>
              </a:rPr>
              <a:t>– </a:t>
            </a:r>
            <a:r>
              <a:rPr lang="ko-KR" altLang="en-US" dirty="0" smtClean="0">
                <a:sym typeface="Wingdings" panose="05000000000000000000" pitchFamily="2" charset="2"/>
              </a:rPr>
              <a:t>뷰의 내용을 채우기를 표시함</a:t>
            </a:r>
            <a:r>
              <a:rPr lang="en-US" altLang="ko-KR" dirty="0" smtClean="0">
                <a:sym typeface="Wingdings" panose="05000000000000000000" pitchFamily="2" charset="2"/>
              </a:rPr>
              <a:t>, layout_width</a:t>
            </a:r>
            <a:r>
              <a:rPr lang="ko-KR" altLang="en-US" dirty="0" smtClean="0">
                <a:sym typeface="Wingdings" panose="05000000000000000000" pitchFamily="2" charset="2"/>
              </a:rPr>
              <a:t>의 값은 </a:t>
            </a:r>
            <a:r>
              <a:rPr lang="en-US" altLang="ko-KR" dirty="0" err="1" smtClean="0">
                <a:sym typeface="Wingdings" panose="05000000000000000000" pitchFamily="2" charset="2"/>
              </a:rPr>
              <a:t>wrap_constraint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로 설정 됨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ko-KR" altLang="en-US" b="1" dirty="0" smtClean="0">
                <a:sym typeface="Wingdings" panose="05000000000000000000" pitchFamily="2" charset="2"/>
              </a:rPr>
              <a:t>직선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– </a:t>
            </a:r>
            <a:r>
              <a:rPr lang="ko-KR" altLang="en-US" dirty="0" smtClean="0">
                <a:sym typeface="Wingdings" panose="05000000000000000000" pitchFamily="2" charset="2"/>
              </a:rPr>
              <a:t>고정 크기를 표시함</a:t>
            </a:r>
            <a:r>
              <a:rPr lang="en-US" altLang="ko-KR" dirty="0" smtClean="0">
                <a:sym typeface="Wingdings" panose="05000000000000000000" pitchFamily="2" charset="2"/>
              </a:rPr>
              <a:t>, layout_width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and layout_height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값은 지정한 값으로 설정 됨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43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2259" y="1656324"/>
            <a:ext cx="2854011" cy="231382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384" y="1656324"/>
            <a:ext cx="2865577" cy="231382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5110" y="1658867"/>
            <a:ext cx="2824092" cy="231382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cxnSp>
        <p:nvCxnSpPr>
          <p:cNvPr id="6" name="직선 화살표 연결선 5"/>
          <p:cNvCxnSpPr/>
          <p:nvPr/>
        </p:nvCxnSpPr>
        <p:spPr>
          <a:xfrm>
            <a:off x="1703512" y="2420888"/>
            <a:ext cx="216024" cy="36004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/>
          <p:nvPr/>
        </p:nvCxnSpPr>
        <p:spPr>
          <a:xfrm>
            <a:off x="5838990" y="2420888"/>
            <a:ext cx="216024" cy="36004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/>
          <p:nvPr/>
        </p:nvCxnSpPr>
        <p:spPr>
          <a:xfrm>
            <a:off x="9951615" y="2420888"/>
            <a:ext cx="216024" cy="36004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1365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01-3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기초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익히기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b="1" dirty="0">
                <a:sym typeface="Wingdings" panose="05000000000000000000" pitchFamily="2" charset="2"/>
              </a:rPr>
              <a:t>Constraint Widget </a:t>
            </a:r>
            <a:r>
              <a:rPr lang="ko-KR" altLang="en-US" b="1" dirty="0" smtClean="0">
                <a:sym typeface="Wingdings" panose="05000000000000000000" pitchFamily="2" charset="2"/>
              </a:rPr>
              <a:t>사용하기</a:t>
            </a:r>
            <a:endParaRPr lang="en-US" altLang="ko-KR" b="1" dirty="0" smtClean="0">
              <a:sym typeface="Wingdings" panose="05000000000000000000" pitchFamily="2" charset="2"/>
            </a:endParaRPr>
          </a:p>
          <a:p>
            <a:r>
              <a:rPr lang="en-US" altLang="ko-KR" dirty="0">
                <a:sym typeface="Wingdings" panose="05000000000000000000" pitchFamily="2" charset="2"/>
              </a:rPr>
              <a:t>Constraint </a:t>
            </a:r>
            <a:r>
              <a:rPr lang="en-US" altLang="ko-KR" dirty="0" smtClean="0">
                <a:sym typeface="Wingdings" panose="05000000000000000000" pitchFamily="2" charset="2"/>
              </a:rPr>
              <a:t>Widget </a:t>
            </a:r>
            <a:r>
              <a:rPr lang="ko-KR" altLang="en-US" dirty="0" smtClean="0">
                <a:sym typeface="Wingdings" panose="05000000000000000000" pitchFamily="2" charset="2"/>
              </a:rPr>
              <a:t>에서 선을 클릭하면서 </a:t>
            </a:r>
            <a:r>
              <a:rPr lang="en-US" altLang="ko-KR" dirty="0" smtClean="0">
                <a:sym typeface="Wingdings" panose="05000000000000000000" pitchFamily="2" charset="2"/>
              </a:rPr>
              <a:t>layout_width, layout_height</a:t>
            </a:r>
            <a:r>
              <a:rPr lang="ko-KR" altLang="en-US" dirty="0" smtClean="0">
                <a:sym typeface="Wingdings" panose="05000000000000000000" pitchFamily="2" charset="2"/>
              </a:rPr>
              <a:t>의 변화를 살펴보십시오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44</a:t>
            </a:fld>
            <a:endParaRPr lang="ko-KR" altLang="en-US"/>
          </a:p>
        </p:txBody>
      </p:sp>
      <p:cxnSp>
        <p:nvCxnSpPr>
          <p:cNvPr id="52" name="직선 화살표 연결선 51"/>
          <p:cNvCxnSpPr/>
          <p:nvPr/>
        </p:nvCxnSpPr>
        <p:spPr>
          <a:xfrm>
            <a:off x="-1227619" y="6104327"/>
            <a:ext cx="43204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그림 6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388" y="2426957"/>
            <a:ext cx="5409610" cy="4161238"/>
          </a:xfrm>
          <a:prstGeom prst="rect">
            <a:avLst/>
          </a:prstGeom>
        </p:spPr>
      </p:pic>
      <p:cxnSp>
        <p:nvCxnSpPr>
          <p:cNvPr id="13" name="직선 화살표 연결선 12"/>
          <p:cNvCxnSpPr/>
          <p:nvPr/>
        </p:nvCxnSpPr>
        <p:spPr>
          <a:xfrm flipH="1">
            <a:off x="4655840" y="2996952"/>
            <a:ext cx="504056" cy="36004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/>
          <p:cNvSpPr/>
          <p:nvPr/>
        </p:nvSpPr>
        <p:spPr>
          <a:xfrm>
            <a:off x="1747541" y="2215897"/>
            <a:ext cx="1088760" cy="276999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ko-KR" altLang="en-US" sz="1200" dirty="0" smtClean="0">
                <a:sym typeface="Wingdings" panose="05000000000000000000" pitchFamily="2" charset="2"/>
              </a:rPr>
              <a:t>부모</a:t>
            </a:r>
            <a:r>
              <a:rPr lang="en-US" altLang="ko-KR" sz="1200" dirty="0" smtClean="0">
                <a:sym typeface="Wingdings" panose="05000000000000000000" pitchFamily="2" charset="2"/>
              </a:rPr>
              <a:t>(parent)</a:t>
            </a:r>
          </a:p>
        </p:txBody>
      </p:sp>
      <p:cxnSp>
        <p:nvCxnSpPr>
          <p:cNvPr id="46" name="직선 화살표 연결선 45"/>
          <p:cNvCxnSpPr>
            <a:stCxn id="44" idx="1"/>
          </p:cNvCxnSpPr>
          <p:nvPr/>
        </p:nvCxnSpPr>
        <p:spPr>
          <a:xfrm>
            <a:off x="1747541" y="2354397"/>
            <a:ext cx="0" cy="44204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/>
          <p:cNvCxnSpPr/>
          <p:nvPr/>
        </p:nvCxnSpPr>
        <p:spPr>
          <a:xfrm flipH="1">
            <a:off x="2351584" y="2492896"/>
            <a:ext cx="1" cy="36004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/>
          <p:cNvSpPr/>
          <p:nvPr/>
        </p:nvSpPr>
        <p:spPr>
          <a:xfrm>
            <a:off x="4740192" y="2471450"/>
            <a:ext cx="872355" cy="461665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altLang="ko-KR" sz="1200" dirty="0" smtClean="0">
                <a:sym typeface="Wingdings" panose="05000000000000000000" pitchFamily="2" charset="2"/>
              </a:rPr>
              <a:t>view</a:t>
            </a:r>
            <a:br>
              <a:rPr lang="en-US" altLang="ko-KR" sz="1200" dirty="0" smtClean="0">
                <a:sym typeface="Wingdings" panose="05000000000000000000" pitchFamily="2" charset="2"/>
              </a:rPr>
            </a:br>
            <a:r>
              <a:rPr lang="en-US" altLang="ko-KR" sz="1200" dirty="0" smtClean="0">
                <a:sym typeface="Wingdings" panose="05000000000000000000" pitchFamily="2" charset="2"/>
              </a:rPr>
              <a:t>inspector</a:t>
            </a:r>
          </a:p>
        </p:txBody>
      </p:sp>
      <p:sp>
        <p:nvSpPr>
          <p:cNvPr id="41" name="모서리가 둥근 직사각형 40"/>
          <p:cNvSpPr/>
          <p:nvPr/>
        </p:nvSpPr>
        <p:spPr>
          <a:xfrm>
            <a:off x="3935760" y="5484658"/>
            <a:ext cx="1152127" cy="176349"/>
          </a:xfrm>
          <a:prstGeom prst="roundRect">
            <a:avLst/>
          </a:prstGeom>
          <a:solidFill>
            <a:srgbClr val="C00000">
              <a:alpha val="13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/>
          <p:cNvSpPr/>
          <p:nvPr/>
        </p:nvSpPr>
        <p:spPr>
          <a:xfrm>
            <a:off x="134599" y="3704805"/>
            <a:ext cx="1612942" cy="461665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ko-KR" altLang="en-US" sz="1200" dirty="0" smtClean="0">
                <a:sym typeface="Wingdings" panose="05000000000000000000" pitchFamily="2" charset="2"/>
              </a:rPr>
              <a:t>버튼의 </a:t>
            </a:r>
            <a:r>
              <a:rPr lang="ko-KR" altLang="en-US" sz="1200" dirty="0">
                <a:sym typeface="Wingdings" panose="05000000000000000000" pitchFamily="2" charset="2"/>
              </a:rPr>
              <a:t>왼</a:t>
            </a:r>
            <a:r>
              <a:rPr lang="ko-KR" altLang="en-US" sz="1200" dirty="0" smtClean="0">
                <a:sym typeface="Wingdings" panose="05000000000000000000" pitchFamily="2" charset="2"/>
              </a:rPr>
              <a:t>쪽 여유 공간</a:t>
            </a:r>
            <a:endParaRPr lang="en-US" altLang="ko-KR" sz="1200" dirty="0" smtClean="0">
              <a:sym typeface="Wingdings" panose="05000000000000000000" pitchFamily="2" charset="2"/>
            </a:endParaRPr>
          </a:p>
          <a:p>
            <a:r>
              <a:rPr lang="en-US" altLang="ko-KR" sz="1200" dirty="0" smtClean="0">
                <a:sym typeface="Wingdings" panose="05000000000000000000" pitchFamily="2" charset="2"/>
              </a:rPr>
              <a:t>(</a:t>
            </a:r>
            <a:r>
              <a:rPr lang="en-US" altLang="ko-KR" sz="1200" dirty="0">
                <a:sym typeface="Wingdings" panose="05000000000000000000" pitchFamily="2" charset="2"/>
              </a:rPr>
              <a:t>available space) </a:t>
            </a:r>
            <a:endParaRPr lang="ko-KR" altLang="en-US" sz="1200" dirty="0"/>
          </a:p>
        </p:txBody>
      </p:sp>
      <p:sp>
        <p:nvSpPr>
          <p:cNvPr id="50" name="직사각형 49"/>
          <p:cNvSpPr/>
          <p:nvPr/>
        </p:nvSpPr>
        <p:spPr>
          <a:xfrm>
            <a:off x="1957468" y="6081031"/>
            <a:ext cx="1757212" cy="276999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ko-KR" altLang="en-US" sz="1200" dirty="0" smtClean="0">
                <a:sym typeface="Wingdings" panose="05000000000000000000" pitchFamily="2" charset="2"/>
              </a:rPr>
              <a:t>버튼의 아래쪽 여유 공간</a:t>
            </a:r>
            <a:endParaRPr lang="en-US" altLang="ko-KR" sz="1200" dirty="0" smtClean="0">
              <a:sym typeface="Wingdings" panose="05000000000000000000" pitchFamily="2" charset="2"/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4711044" y="5715770"/>
            <a:ext cx="1152127" cy="503760"/>
          </a:xfrm>
          <a:prstGeom prst="roundRect">
            <a:avLst/>
          </a:prstGeom>
          <a:solidFill>
            <a:srgbClr val="C00000">
              <a:alpha val="13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직선 화살표 연결선 26"/>
          <p:cNvCxnSpPr>
            <a:stCxn id="35" idx="3"/>
          </p:cNvCxnSpPr>
          <p:nvPr/>
        </p:nvCxnSpPr>
        <p:spPr>
          <a:xfrm flipV="1">
            <a:off x="3743365" y="4149080"/>
            <a:ext cx="192395" cy="21602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>
            <a:stCxn id="35" idx="3"/>
          </p:cNvCxnSpPr>
          <p:nvPr/>
        </p:nvCxnSpPr>
        <p:spPr>
          <a:xfrm flipV="1">
            <a:off x="3743365" y="4313365"/>
            <a:ext cx="624443" cy="51739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/>
          <p:cNvSpPr/>
          <p:nvPr/>
        </p:nvSpPr>
        <p:spPr>
          <a:xfrm>
            <a:off x="3209244" y="4211215"/>
            <a:ext cx="534121" cy="307777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altLang="ko-KR" sz="1400" dirty="0" smtClean="0"/>
              <a:t>bias</a:t>
            </a:r>
            <a:endParaRPr lang="ko-KR" altLang="en-US" sz="1400" dirty="0"/>
          </a:p>
        </p:txBody>
      </p:sp>
      <p:cxnSp>
        <p:nvCxnSpPr>
          <p:cNvPr id="43" name="직선 화살표 연결선 42"/>
          <p:cNvCxnSpPr/>
          <p:nvPr/>
        </p:nvCxnSpPr>
        <p:spPr>
          <a:xfrm>
            <a:off x="4367808" y="4109179"/>
            <a:ext cx="43204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오른쪽 대괄호 65"/>
          <p:cNvSpPr/>
          <p:nvPr/>
        </p:nvSpPr>
        <p:spPr>
          <a:xfrm>
            <a:off x="2930135" y="4875822"/>
            <a:ext cx="136007" cy="1620707"/>
          </a:xfrm>
          <a:prstGeom prst="rightBracket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왼쪽 대괄호 67"/>
          <p:cNvSpPr/>
          <p:nvPr/>
        </p:nvSpPr>
        <p:spPr>
          <a:xfrm rot="5400000">
            <a:off x="1301756" y="3803051"/>
            <a:ext cx="149629" cy="871004"/>
          </a:xfrm>
          <a:prstGeom prst="leftBracket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168786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01-3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기초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익히기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b="1" dirty="0">
                <a:sym typeface="Wingdings" panose="05000000000000000000" pitchFamily="2" charset="2"/>
              </a:rPr>
              <a:t>Constraint Widget </a:t>
            </a:r>
            <a:r>
              <a:rPr lang="ko-KR" altLang="en-US" b="1" dirty="0" smtClean="0">
                <a:sym typeface="Wingdings" panose="05000000000000000000" pitchFamily="2" charset="2"/>
              </a:rPr>
              <a:t>사용하기</a:t>
            </a:r>
            <a:endParaRPr lang="en-US" altLang="ko-KR" b="1" dirty="0" smtClean="0">
              <a:sym typeface="Wingdings" panose="05000000000000000000" pitchFamily="2" charset="2"/>
            </a:endParaRPr>
          </a:p>
          <a:p>
            <a:r>
              <a:rPr lang="en-US" altLang="ko-KR" dirty="0">
                <a:sym typeface="Wingdings" panose="05000000000000000000" pitchFamily="2" charset="2"/>
              </a:rPr>
              <a:t>Constraint </a:t>
            </a:r>
            <a:r>
              <a:rPr lang="en-US" altLang="ko-KR" dirty="0" smtClean="0">
                <a:sym typeface="Wingdings" panose="05000000000000000000" pitchFamily="2" charset="2"/>
              </a:rPr>
              <a:t>Widget </a:t>
            </a:r>
            <a:r>
              <a:rPr lang="ko-KR" altLang="en-US" dirty="0" smtClean="0">
                <a:sym typeface="Wingdings" panose="05000000000000000000" pitchFamily="2" charset="2"/>
              </a:rPr>
              <a:t>에서 선을 클릭하면서 </a:t>
            </a:r>
            <a:r>
              <a:rPr lang="en-US" altLang="ko-KR" dirty="0" smtClean="0">
                <a:sym typeface="Wingdings" panose="05000000000000000000" pitchFamily="2" charset="2"/>
              </a:rPr>
              <a:t>layout_width, layout_height</a:t>
            </a:r>
            <a:r>
              <a:rPr lang="ko-KR" altLang="en-US" dirty="0" smtClean="0">
                <a:sym typeface="Wingdings" panose="05000000000000000000" pitchFamily="2" charset="2"/>
              </a:rPr>
              <a:t>의 변화를 살펴보십시오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구불구불한 선은 뷰의 크기를 </a:t>
            </a:r>
            <a:r>
              <a:rPr lang="en-US" altLang="ko-KR" dirty="0" err="1" smtClean="0">
                <a:sym typeface="Wingdings" panose="05000000000000000000" pitchFamily="2" charset="2"/>
              </a:rPr>
              <a:t>match_constraint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혹은 </a:t>
            </a:r>
            <a:r>
              <a:rPr lang="en-US" altLang="ko-KR" dirty="0" smtClean="0">
                <a:sym typeface="Wingdings" panose="05000000000000000000" pitchFamily="2" charset="2"/>
              </a:rPr>
              <a:t>0 </a:t>
            </a:r>
            <a:r>
              <a:rPr lang="en-US" altLang="ko-KR" dirty="0" err="1" smtClean="0">
                <a:sym typeface="Wingdings" panose="05000000000000000000" pitchFamily="2" charset="2"/>
              </a:rPr>
              <a:t>dp</a:t>
            </a:r>
            <a:r>
              <a:rPr lang="ko-KR" altLang="en-US" dirty="0" smtClean="0">
                <a:sym typeface="Wingdings" panose="05000000000000000000" pitchFamily="2" charset="2"/>
              </a:rPr>
              <a:t>로 설정하고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제약 조건</a:t>
            </a:r>
            <a:r>
              <a:rPr lang="en-US" altLang="ko-KR" dirty="0" smtClean="0">
                <a:sym typeface="Wingdings" panose="05000000000000000000" pitchFamily="2" charset="2"/>
              </a:rPr>
              <a:t>(Constraint)</a:t>
            </a:r>
            <a:r>
              <a:rPr lang="ko-KR" altLang="en-US" dirty="0" smtClean="0">
                <a:sym typeface="Wingdings" panose="05000000000000000000" pitchFamily="2" charset="2"/>
              </a:rPr>
              <a:t>를 이용해 부모 레이아웃의 여유 공간을 채우는 방식으로 적용됩니다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45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133" y="2420888"/>
            <a:ext cx="5034233" cy="4075642"/>
          </a:xfrm>
          <a:prstGeom prst="rect">
            <a:avLst/>
          </a:prstGeom>
        </p:spPr>
      </p:pic>
      <p:sp>
        <p:nvSpPr>
          <p:cNvPr id="25" name="모서리가 둥근 직사각형 24"/>
          <p:cNvSpPr/>
          <p:nvPr/>
        </p:nvSpPr>
        <p:spPr>
          <a:xfrm>
            <a:off x="4007769" y="5589240"/>
            <a:ext cx="1152127" cy="503760"/>
          </a:xfrm>
          <a:prstGeom prst="roundRect">
            <a:avLst/>
          </a:prstGeom>
          <a:solidFill>
            <a:srgbClr val="C00000">
              <a:alpha val="13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1912" y="2420888"/>
            <a:ext cx="5992317" cy="4176464"/>
          </a:xfrm>
          <a:prstGeom prst="rect">
            <a:avLst/>
          </a:prstGeom>
        </p:spPr>
      </p:pic>
      <p:sp>
        <p:nvSpPr>
          <p:cNvPr id="41" name="모서리가 둥근 직사각형 40"/>
          <p:cNvSpPr/>
          <p:nvPr/>
        </p:nvSpPr>
        <p:spPr>
          <a:xfrm>
            <a:off x="9842644" y="6043181"/>
            <a:ext cx="1152127" cy="503760"/>
          </a:xfrm>
          <a:prstGeom prst="roundRect">
            <a:avLst/>
          </a:prstGeom>
          <a:solidFill>
            <a:srgbClr val="C00000">
              <a:alpha val="13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2" name="직선 화살표 연결선 41"/>
          <p:cNvCxnSpPr/>
          <p:nvPr/>
        </p:nvCxnSpPr>
        <p:spPr>
          <a:xfrm flipH="1">
            <a:off x="10570345" y="3082718"/>
            <a:ext cx="504056" cy="36004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/>
          <p:cNvCxnSpPr/>
          <p:nvPr/>
        </p:nvCxnSpPr>
        <p:spPr>
          <a:xfrm>
            <a:off x="4367808" y="4109179"/>
            <a:ext cx="43204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/>
          <p:cNvCxnSpPr/>
          <p:nvPr/>
        </p:nvCxnSpPr>
        <p:spPr>
          <a:xfrm>
            <a:off x="-1227619" y="6104327"/>
            <a:ext cx="43204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직사각형 55"/>
          <p:cNvSpPr/>
          <p:nvPr/>
        </p:nvSpPr>
        <p:spPr>
          <a:xfrm>
            <a:off x="7152625" y="3596607"/>
            <a:ext cx="175721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smtClean="0">
                <a:sym typeface="Wingdings" panose="05000000000000000000" pitchFamily="2" charset="2"/>
              </a:rPr>
              <a:t>버튼의 오른쪽 여유 공간</a:t>
            </a:r>
            <a:endParaRPr lang="en-US" altLang="ko-KR" sz="1200" dirty="0" smtClean="0">
              <a:sym typeface="Wingdings" panose="05000000000000000000" pitchFamily="2" charset="2"/>
            </a:endParaRPr>
          </a:p>
          <a:p>
            <a:r>
              <a:rPr lang="en-US" altLang="ko-KR" sz="1200" dirty="0" smtClean="0">
                <a:sym typeface="Wingdings" panose="05000000000000000000" pitchFamily="2" charset="2"/>
              </a:rPr>
              <a:t>(</a:t>
            </a:r>
            <a:r>
              <a:rPr lang="en-US" altLang="ko-KR" sz="1200" dirty="0">
                <a:sym typeface="Wingdings" panose="05000000000000000000" pitchFamily="2" charset="2"/>
              </a:rPr>
              <a:t>available space) </a:t>
            </a:r>
            <a:endParaRPr lang="ko-KR" altLang="en-US" sz="1200" dirty="0"/>
          </a:p>
        </p:txBody>
      </p:sp>
      <p:cxnSp>
        <p:nvCxnSpPr>
          <p:cNvPr id="24" name="직선 화살표 연결선 23"/>
          <p:cNvCxnSpPr/>
          <p:nvPr/>
        </p:nvCxnSpPr>
        <p:spPr>
          <a:xfrm flipH="1">
            <a:off x="4601905" y="3009109"/>
            <a:ext cx="504056" cy="36004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004666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01-3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기초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익히기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b="1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b="1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ko-KR" b="1" dirty="0" smtClean="0">
                <a:sym typeface="Wingdings" panose="05000000000000000000" pitchFamily="2" charset="2"/>
              </a:rPr>
              <a:t>Reference: </a:t>
            </a:r>
            <a:r>
              <a:rPr lang="en-US" altLang="ko-KR" dirty="0" err="1">
                <a:hlinkClick r:id="rId2"/>
              </a:rPr>
              <a:t>ConstraintLayout</a:t>
            </a:r>
            <a:r>
              <a:rPr lang="en-US" altLang="ko-KR" dirty="0">
                <a:hlinkClick r:id="rId2"/>
              </a:rPr>
              <a:t> Tutorial for Android: Getting Started</a:t>
            </a:r>
            <a:endParaRPr lang="ko-KR" altLang="en-US" dirty="0"/>
          </a:p>
          <a:p>
            <a:pPr marL="0" indent="0">
              <a:buNone/>
            </a:pPr>
            <a:endParaRPr lang="en-US" altLang="ko-KR" b="1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940396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01-3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기초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익히기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b="1" dirty="0" smtClean="0">
                <a:sym typeface="Wingdings" panose="05000000000000000000" pitchFamily="2" charset="2"/>
              </a:rPr>
              <a:t>Guideline </a:t>
            </a:r>
            <a:r>
              <a:rPr lang="ko-KR" altLang="en-US" b="1" dirty="0" smtClean="0">
                <a:sym typeface="Wingdings" panose="05000000000000000000" pitchFamily="2" charset="2"/>
              </a:rPr>
              <a:t>사용하기</a:t>
            </a:r>
            <a:endParaRPr lang="en-US" altLang="ko-KR" b="1" dirty="0" smtClean="0">
              <a:sym typeface="Wingdings" panose="05000000000000000000" pitchFamily="2" charset="2"/>
            </a:endParaRPr>
          </a:p>
          <a:p>
            <a:r>
              <a:rPr lang="en-US" altLang="ko-KR" dirty="0" smtClean="0">
                <a:sym typeface="Wingdings" panose="05000000000000000000" pitchFamily="2" charset="2"/>
              </a:rPr>
              <a:t>Guideline</a:t>
            </a:r>
            <a:r>
              <a:rPr lang="ko-KR" altLang="en-US" dirty="0" smtClean="0">
                <a:sym typeface="Wingdings" panose="05000000000000000000" pitchFamily="2" charset="2"/>
              </a:rPr>
              <a:t>은 여러 개의 뷰를 일정한 기준 선에 정렬할 때 사용하기 위한 것이며 화면의 구성요소는 아닙니다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새로운 </a:t>
            </a:r>
            <a:r>
              <a:rPr lang="en-US" altLang="ko-KR" dirty="0" smtClean="0">
                <a:sym typeface="Wingdings" panose="05000000000000000000" pitchFamily="2" charset="2"/>
              </a:rPr>
              <a:t>XML </a:t>
            </a:r>
            <a:r>
              <a:rPr lang="ko-KR" altLang="en-US" dirty="0" smtClean="0">
                <a:sym typeface="Wingdings" panose="05000000000000000000" pitchFamily="2" charset="2"/>
              </a:rPr>
              <a:t>레이아웃 파일을 추가한 후</a:t>
            </a:r>
            <a:r>
              <a:rPr lang="en-US" altLang="ko-KR" dirty="0" smtClean="0">
                <a:sym typeface="Wingdings" panose="05000000000000000000" pitchFamily="2" charset="2"/>
              </a:rPr>
              <a:t>, Guideline</a:t>
            </a:r>
            <a:r>
              <a:rPr lang="ko-KR" altLang="en-US" dirty="0" smtClean="0">
                <a:sym typeface="Wingdings" panose="05000000000000000000" pitchFamily="2" charset="2"/>
              </a:rPr>
              <a:t>을 사용해봅시다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lvl="1"/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프로젝트 창</a:t>
            </a:r>
            <a:r>
              <a:rPr lang="ko-KR" altLang="en-US" dirty="0" smtClean="0">
                <a:sym typeface="Wingdings" panose="05000000000000000000" pitchFamily="2" charset="2"/>
              </a:rPr>
              <a:t>을 열고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en-US" altLang="ko-KR" b="1" dirty="0" smtClean="0">
                <a:sym typeface="Wingdings" panose="05000000000000000000" pitchFamily="2" charset="2"/>
              </a:rPr>
              <a:t>app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폴더 안에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en-US" altLang="ko-KR" b="1" dirty="0" err="1" smtClean="0">
                <a:sym typeface="Wingdings" panose="05000000000000000000" pitchFamily="2" charset="2"/>
              </a:rPr>
              <a:t>reslayout</a:t>
            </a:r>
            <a:r>
              <a:rPr lang="en-US" altLang="ko-KR" b="1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폴더를 선택합니다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[acitivity_man.xml </a:t>
            </a:r>
            <a:r>
              <a:rPr lang="ko-KR" altLang="en-US" dirty="0" smtClean="0">
                <a:sym typeface="Wingdings" panose="05000000000000000000" pitchFamily="2" charset="2"/>
              </a:rPr>
              <a:t>파일이 있으면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오른쪽 버튼으로 클릭하여 </a:t>
            </a:r>
            <a:r>
              <a:rPr lang="en-US" altLang="ko-KR" dirty="0" smtClean="0">
                <a:sym typeface="Wingdings" panose="05000000000000000000" pitchFamily="2" charset="2"/>
              </a:rPr>
              <a:t>Delete</a:t>
            </a:r>
            <a:r>
              <a:rPr lang="ko-KR" altLang="en-US" dirty="0" smtClean="0">
                <a:sym typeface="Wingdings" panose="05000000000000000000" pitchFamily="2" charset="2"/>
              </a:rPr>
              <a:t>를 선택하여 삭제합니다</a:t>
            </a:r>
            <a:r>
              <a:rPr lang="en-US" altLang="ko-KR" dirty="0" smtClean="0">
                <a:sym typeface="Wingdings" panose="05000000000000000000" pitchFamily="2" charset="2"/>
              </a:rPr>
              <a:t>.]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마우스 오른쪽 버튼을 눌러 나타나는 </a:t>
            </a:r>
            <a:r>
              <a:rPr lang="en-US" altLang="ko-KR" dirty="0" smtClean="0">
                <a:sym typeface="Wingdings" panose="05000000000000000000" pitchFamily="2" charset="2"/>
              </a:rPr>
              <a:t>pop menu</a:t>
            </a:r>
            <a:r>
              <a:rPr lang="ko-KR" altLang="en-US" dirty="0" smtClean="0">
                <a:sym typeface="Wingdings" panose="05000000000000000000" pitchFamily="2" charset="2"/>
              </a:rPr>
              <a:t>에서 </a:t>
            </a:r>
            <a:r>
              <a:rPr lang="en-US" altLang="ko-KR" dirty="0" smtClean="0">
                <a:sym typeface="Wingdings" panose="05000000000000000000" pitchFamily="2" charset="2"/>
              </a:rPr>
              <a:t>[</a:t>
            </a:r>
            <a:r>
              <a:rPr lang="en-US" altLang="ko-KR" b="1" dirty="0" smtClean="0">
                <a:sym typeface="Wingdings" panose="05000000000000000000" pitchFamily="2" charset="2"/>
              </a:rPr>
              <a:t>New  Layout resource file</a:t>
            </a:r>
            <a:r>
              <a:rPr lang="en-US" altLang="ko-KR" dirty="0" smtClean="0">
                <a:sym typeface="Wingdings" panose="05000000000000000000" pitchFamily="2" charset="2"/>
              </a:rPr>
              <a:t>]</a:t>
            </a:r>
            <a:r>
              <a:rPr lang="ko-KR" altLang="en-US" dirty="0" smtClean="0">
                <a:sym typeface="Wingdings" panose="05000000000000000000" pitchFamily="2" charset="2"/>
              </a:rPr>
              <a:t>를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선택합니다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대화상자가 나타나면 </a:t>
            </a:r>
            <a:r>
              <a:rPr lang="en-US" altLang="ko-KR" dirty="0" smtClean="0">
                <a:sym typeface="Wingdings" panose="05000000000000000000" pitchFamily="2" charset="2"/>
              </a:rPr>
              <a:t>XML layout file </a:t>
            </a:r>
            <a:r>
              <a:rPr lang="ko-KR" altLang="en-US" dirty="0" smtClean="0">
                <a:sym typeface="Wingdings" panose="05000000000000000000" pitchFamily="2" charset="2"/>
              </a:rPr>
              <a:t>이름으로</a:t>
            </a:r>
            <a:r>
              <a:rPr lang="en-US" altLang="ko-KR" dirty="0" smtClean="0">
                <a:sym typeface="Wingdings" panose="05000000000000000000" pitchFamily="2" charset="2"/>
              </a:rPr>
              <a:t> "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activity_menu.xml</a:t>
            </a:r>
            <a:r>
              <a:rPr lang="en-US" altLang="ko-KR" dirty="0" smtClean="0">
                <a:sym typeface="Wingdings" panose="05000000000000000000" pitchFamily="2" charset="2"/>
              </a:rPr>
              <a:t>"</a:t>
            </a:r>
            <a:r>
              <a:rPr lang="ko-KR" altLang="en-US" dirty="0" smtClean="0">
                <a:sym typeface="Wingdings" panose="05000000000000000000" pitchFamily="2" charset="2"/>
              </a:rPr>
              <a:t>을 입력하고</a:t>
            </a:r>
            <a:r>
              <a:rPr lang="en-US" altLang="ko-KR" dirty="0" smtClean="0">
                <a:sym typeface="Wingdings" panose="05000000000000000000" pitchFamily="2" charset="2"/>
              </a:rPr>
              <a:t>, OK</a:t>
            </a:r>
            <a:r>
              <a:rPr lang="ko-KR" altLang="en-US" dirty="0" smtClean="0">
                <a:sym typeface="Wingdings" panose="05000000000000000000" pitchFamily="2" charset="2"/>
              </a:rPr>
              <a:t>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marL="457200" lvl="1" indent="0">
              <a:buNone/>
            </a:pP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47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2106" y="3148448"/>
            <a:ext cx="6725712" cy="204325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6" name="오른쪽 화살표 5"/>
          <p:cNvSpPr/>
          <p:nvPr/>
        </p:nvSpPr>
        <p:spPr>
          <a:xfrm>
            <a:off x="1176570" y="3589552"/>
            <a:ext cx="305536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오른쪽 화살표 25"/>
          <p:cNvSpPr/>
          <p:nvPr/>
        </p:nvSpPr>
        <p:spPr>
          <a:xfrm>
            <a:off x="1176570" y="4333786"/>
            <a:ext cx="305536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오른쪽 화살표 26"/>
          <p:cNvSpPr/>
          <p:nvPr/>
        </p:nvSpPr>
        <p:spPr>
          <a:xfrm>
            <a:off x="1541992" y="4692038"/>
            <a:ext cx="305536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 flipH="1">
            <a:off x="8259916" y="4155458"/>
            <a:ext cx="387104" cy="3160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453100" y="5606840"/>
            <a:ext cx="4867767" cy="307777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400" b="1" dirty="0"/>
              <a:t>왼쪽 </a:t>
            </a:r>
            <a:r>
              <a:rPr lang="ko-KR" altLang="en-US" sz="1400" b="1" dirty="0" smtClean="0"/>
              <a:t>벽에 있는 </a:t>
            </a:r>
            <a:r>
              <a:rPr lang="en-US" altLang="ko-KR" sz="1400" b="1" dirty="0"/>
              <a:t>Project </a:t>
            </a:r>
            <a:r>
              <a:rPr lang="ko-KR" altLang="en-US" sz="1400" b="1" dirty="0"/>
              <a:t>탭이 없어졌어요</a:t>
            </a:r>
            <a:r>
              <a:rPr lang="en-US" altLang="ko-KR" sz="1400" b="1" dirty="0" smtClean="0"/>
              <a:t>?</a:t>
            </a:r>
            <a:endParaRPr lang="en-US" altLang="ko-KR" sz="1400" b="1" dirty="0"/>
          </a:p>
        </p:txBody>
      </p:sp>
      <p:cxnSp>
        <p:nvCxnSpPr>
          <p:cNvPr id="8" name="구부러진 연결선 7"/>
          <p:cNvCxnSpPr>
            <a:stCxn id="25" idx="1"/>
            <a:endCxn id="6" idx="1"/>
          </p:cNvCxnSpPr>
          <p:nvPr/>
        </p:nvCxnSpPr>
        <p:spPr>
          <a:xfrm rot="10800000" flipH="1">
            <a:off x="453100" y="3733569"/>
            <a:ext cx="723470" cy="2027161"/>
          </a:xfrm>
          <a:prstGeom prst="curvedConnector3">
            <a:avLst>
              <a:gd name="adj1" fmla="val -31598"/>
            </a:avLst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356286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01-3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기초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익히기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b="1" dirty="0" smtClean="0">
                <a:sym typeface="Wingdings" panose="05000000000000000000" pitchFamily="2" charset="2"/>
              </a:rPr>
              <a:t>Guideline </a:t>
            </a:r>
            <a:r>
              <a:rPr lang="ko-KR" altLang="en-US" b="1" dirty="0" smtClean="0">
                <a:sym typeface="Wingdings" panose="05000000000000000000" pitchFamily="2" charset="2"/>
              </a:rPr>
              <a:t>사용하기</a:t>
            </a:r>
            <a:endParaRPr lang="en-US" altLang="ko-KR" b="1" dirty="0" smtClean="0">
              <a:sym typeface="Wingdings" panose="05000000000000000000" pitchFamily="2" charset="2"/>
            </a:endParaRPr>
          </a:p>
          <a:p>
            <a:r>
              <a:rPr lang="en-US" altLang="ko-KR" dirty="0" smtClean="0">
                <a:sym typeface="Wingdings" panose="05000000000000000000" pitchFamily="2" charset="2"/>
              </a:rPr>
              <a:t>Guideline</a:t>
            </a:r>
            <a:r>
              <a:rPr lang="ko-KR" altLang="en-US" dirty="0" smtClean="0">
                <a:sym typeface="Wingdings" panose="05000000000000000000" pitchFamily="2" charset="2"/>
              </a:rPr>
              <a:t>은 여러 개의 뷰를 일정한 기준 선에 정렬할 때 사용하기 위한 것이며 화면의 구성요소는 아닙니다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새로운 </a:t>
            </a:r>
            <a:r>
              <a:rPr lang="en-US" altLang="ko-KR" dirty="0" smtClean="0">
                <a:sym typeface="Wingdings" panose="05000000000000000000" pitchFamily="2" charset="2"/>
              </a:rPr>
              <a:t>XML </a:t>
            </a:r>
            <a:r>
              <a:rPr lang="ko-KR" altLang="en-US" dirty="0" smtClean="0">
                <a:sym typeface="Wingdings" panose="05000000000000000000" pitchFamily="2" charset="2"/>
              </a:rPr>
              <a:t>레이아웃 파일을 추가한 후</a:t>
            </a:r>
            <a:r>
              <a:rPr lang="en-US" altLang="ko-KR" dirty="0" smtClean="0">
                <a:sym typeface="Wingdings" panose="05000000000000000000" pitchFamily="2" charset="2"/>
              </a:rPr>
              <a:t>, Guideline</a:t>
            </a:r>
            <a:r>
              <a:rPr lang="ko-KR" altLang="en-US" dirty="0" smtClean="0">
                <a:sym typeface="Wingdings" panose="05000000000000000000" pitchFamily="2" charset="2"/>
              </a:rPr>
              <a:t>을 사용해봅시다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lvl="1"/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프로젝트 창</a:t>
            </a:r>
            <a:r>
              <a:rPr lang="ko-KR" altLang="en-US" dirty="0" smtClean="0">
                <a:sym typeface="Wingdings" panose="05000000000000000000" pitchFamily="2" charset="2"/>
              </a:rPr>
              <a:t>을 열고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en-US" altLang="ko-KR" b="1" dirty="0" smtClean="0">
                <a:sym typeface="Wingdings" panose="05000000000000000000" pitchFamily="2" charset="2"/>
              </a:rPr>
              <a:t>app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폴더 안에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en-US" altLang="ko-KR" b="1" dirty="0" err="1" smtClean="0">
                <a:sym typeface="Wingdings" panose="05000000000000000000" pitchFamily="2" charset="2"/>
              </a:rPr>
              <a:t>reslayout</a:t>
            </a:r>
            <a:r>
              <a:rPr lang="en-US" altLang="ko-KR" b="1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폴더를 선택합니다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[acitivity_man.xml </a:t>
            </a:r>
            <a:r>
              <a:rPr lang="ko-KR" altLang="en-US" dirty="0" smtClean="0">
                <a:sym typeface="Wingdings" panose="05000000000000000000" pitchFamily="2" charset="2"/>
              </a:rPr>
              <a:t>파일이 있으면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오른쪽 버튼으로 클릭하여 </a:t>
            </a:r>
            <a:r>
              <a:rPr lang="en-US" altLang="ko-KR" dirty="0" smtClean="0">
                <a:sym typeface="Wingdings" panose="05000000000000000000" pitchFamily="2" charset="2"/>
              </a:rPr>
              <a:t>Delete</a:t>
            </a:r>
            <a:r>
              <a:rPr lang="ko-KR" altLang="en-US" dirty="0" smtClean="0">
                <a:sym typeface="Wingdings" panose="05000000000000000000" pitchFamily="2" charset="2"/>
              </a:rPr>
              <a:t>를 선택하여 삭제합니다</a:t>
            </a:r>
            <a:r>
              <a:rPr lang="en-US" altLang="ko-KR" dirty="0" smtClean="0">
                <a:sym typeface="Wingdings" panose="05000000000000000000" pitchFamily="2" charset="2"/>
              </a:rPr>
              <a:t>.]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마우스 오른쪽 버튼을 눌러 나타나는 </a:t>
            </a:r>
            <a:r>
              <a:rPr lang="en-US" altLang="ko-KR" dirty="0" smtClean="0">
                <a:sym typeface="Wingdings" panose="05000000000000000000" pitchFamily="2" charset="2"/>
              </a:rPr>
              <a:t>pop menu</a:t>
            </a:r>
            <a:r>
              <a:rPr lang="ko-KR" altLang="en-US" dirty="0" smtClean="0">
                <a:sym typeface="Wingdings" panose="05000000000000000000" pitchFamily="2" charset="2"/>
              </a:rPr>
              <a:t>에서 </a:t>
            </a:r>
            <a:r>
              <a:rPr lang="en-US" altLang="ko-KR" dirty="0" smtClean="0">
                <a:sym typeface="Wingdings" panose="05000000000000000000" pitchFamily="2" charset="2"/>
              </a:rPr>
              <a:t>[</a:t>
            </a:r>
            <a:r>
              <a:rPr lang="en-US" altLang="ko-KR" b="1" dirty="0" smtClean="0">
                <a:sym typeface="Wingdings" panose="05000000000000000000" pitchFamily="2" charset="2"/>
              </a:rPr>
              <a:t>New  Layout resource file</a:t>
            </a:r>
            <a:r>
              <a:rPr lang="en-US" altLang="ko-KR" dirty="0" smtClean="0">
                <a:sym typeface="Wingdings" panose="05000000000000000000" pitchFamily="2" charset="2"/>
              </a:rPr>
              <a:t>]</a:t>
            </a:r>
            <a:r>
              <a:rPr lang="ko-KR" altLang="en-US" dirty="0" smtClean="0">
                <a:sym typeface="Wingdings" panose="05000000000000000000" pitchFamily="2" charset="2"/>
              </a:rPr>
              <a:t>를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선택합니다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대화상자가 나타나면 </a:t>
            </a:r>
            <a:r>
              <a:rPr lang="en-US" altLang="ko-KR" dirty="0" smtClean="0">
                <a:sym typeface="Wingdings" panose="05000000000000000000" pitchFamily="2" charset="2"/>
              </a:rPr>
              <a:t>XML layout file </a:t>
            </a:r>
            <a:r>
              <a:rPr lang="ko-KR" altLang="en-US" dirty="0" smtClean="0">
                <a:sym typeface="Wingdings" panose="05000000000000000000" pitchFamily="2" charset="2"/>
              </a:rPr>
              <a:t>이름으로</a:t>
            </a:r>
            <a:r>
              <a:rPr lang="en-US" altLang="ko-KR" dirty="0" smtClean="0">
                <a:sym typeface="Wingdings" panose="05000000000000000000" pitchFamily="2" charset="2"/>
              </a:rPr>
              <a:t> "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activity_menu.xml</a:t>
            </a:r>
            <a:r>
              <a:rPr lang="en-US" altLang="ko-KR" dirty="0" smtClean="0">
                <a:sym typeface="Wingdings" panose="05000000000000000000" pitchFamily="2" charset="2"/>
              </a:rPr>
              <a:t>"</a:t>
            </a:r>
            <a:r>
              <a:rPr lang="ko-KR" altLang="en-US" dirty="0" smtClean="0">
                <a:sym typeface="Wingdings" panose="05000000000000000000" pitchFamily="2" charset="2"/>
              </a:rPr>
              <a:t>을 입력하고</a:t>
            </a:r>
            <a:r>
              <a:rPr lang="en-US" altLang="ko-KR" dirty="0" smtClean="0">
                <a:sym typeface="Wingdings" panose="05000000000000000000" pitchFamily="2" charset="2"/>
              </a:rPr>
              <a:t>, OK</a:t>
            </a:r>
            <a:r>
              <a:rPr lang="ko-KR" altLang="en-US" dirty="0" smtClean="0">
                <a:sym typeface="Wingdings" panose="05000000000000000000" pitchFamily="2" charset="2"/>
              </a:rPr>
              <a:t>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marL="457200" lvl="1" indent="0">
              <a:buNone/>
            </a:pP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48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2106" y="3148448"/>
            <a:ext cx="6725712" cy="204325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6" name="오른쪽 화살표 5"/>
          <p:cNvSpPr/>
          <p:nvPr/>
        </p:nvSpPr>
        <p:spPr>
          <a:xfrm>
            <a:off x="1176570" y="3589552"/>
            <a:ext cx="305536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오른쪽 화살표 25"/>
          <p:cNvSpPr/>
          <p:nvPr/>
        </p:nvSpPr>
        <p:spPr>
          <a:xfrm>
            <a:off x="1176570" y="4333786"/>
            <a:ext cx="305536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오른쪽 화살표 26"/>
          <p:cNvSpPr/>
          <p:nvPr/>
        </p:nvSpPr>
        <p:spPr>
          <a:xfrm>
            <a:off x="1541992" y="4692038"/>
            <a:ext cx="305536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 flipH="1">
            <a:off x="8259916" y="4155458"/>
            <a:ext cx="387104" cy="3160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7968" y="5350349"/>
            <a:ext cx="1430535" cy="995155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>
            <a:off x="453100" y="5606840"/>
            <a:ext cx="4867767" cy="738664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400" b="1" dirty="0"/>
              <a:t>왼쪽 </a:t>
            </a:r>
            <a:r>
              <a:rPr lang="ko-KR" altLang="en-US" sz="1400" b="1" dirty="0" smtClean="0"/>
              <a:t>벽에 있는 </a:t>
            </a:r>
            <a:r>
              <a:rPr lang="en-US" altLang="ko-KR" sz="1400" b="1" dirty="0"/>
              <a:t>Project </a:t>
            </a:r>
            <a:r>
              <a:rPr lang="ko-KR" altLang="en-US" sz="1400" b="1" dirty="0"/>
              <a:t>탭이 없어졌어요</a:t>
            </a:r>
            <a:r>
              <a:rPr lang="en-US" altLang="ko-KR" sz="1400" b="1" dirty="0"/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방법 </a:t>
            </a:r>
            <a:r>
              <a:rPr lang="en-US" altLang="ko-KR" sz="1400" dirty="0" smtClean="0"/>
              <a:t>1: [View</a:t>
            </a:r>
            <a:r>
              <a:rPr lang="en-US" altLang="ko-KR" sz="1400" dirty="0"/>
              <a:t>] </a:t>
            </a:r>
            <a:r>
              <a:rPr lang="en-US" altLang="ko-KR" sz="1400" dirty="0" smtClean="0">
                <a:sym typeface="Wingdings" panose="05000000000000000000" pitchFamily="2" charset="2"/>
              </a:rPr>
              <a:t> </a:t>
            </a:r>
            <a:r>
              <a:rPr lang="en-US" altLang="ko-KR" sz="1400" dirty="0" smtClean="0"/>
              <a:t>[</a:t>
            </a:r>
            <a:r>
              <a:rPr lang="en-US" altLang="ko-KR" sz="1400" dirty="0"/>
              <a:t>Tools Windows] </a:t>
            </a:r>
            <a:r>
              <a:rPr lang="en-US" altLang="ko-KR" sz="1400" dirty="0" smtClean="0">
                <a:sym typeface="Wingdings" panose="05000000000000000000" pitchFamily="2" charset="2"/>
              </a:rPr>
              <a:t>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[Project] </a:t>
            </a:r>
            <a:endParaRPr lang="ko-KR" alt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방법 </a:t>
            </a:r>
            <a:r>
              <a:rPr lang="en-US" altLang="ko-KR" sz="1400" dirty="0" smtClean="0"/>
              <a:t>2: </a:t>
            </a:r>
            <a:r>
              <a:rPr lang="ko-KR" altLang="en-US" sz="1400" dirty="0" smtClean="0"/>
              <a:t>안스 </a:t>
            </a:r>
            <a:r>
              <a:rPr lang="ko-KR" altLang="en-US" sz="1400" dirty="0"/>
              <a:t>창 왼쪽 밑 코너 사각형 아이콘을 클릭하세요</a:t>
            </a:r>
          </a:p>
        </p:txBody>
      </p:sp>
      <p:cxnSp>
        <p:nvCxnSpPr>
          <p:cNvPr id="33" name="직선 화살표 연결선 32"/>
          <p:cNvCxnSpPr/>
          <p:nvPr/>
        </p:nvCxnSpPr>
        <p:spPr>
          <a:xfrm>
            <a:off x="5087888" y="6237312"/>
            <a:ext cx="881051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구부러진 연결선 12"/>
          <p:cNvCxnSpPr>
            <a:stCxn id="25" idx="1"/>
            <a:endCxn id="6" idx="1"/>
          </p:cNvCxnSpPr>
          <p:nvPr/>
        </p:nvCxnSpPr>
        <p:spPr>
          <a:xfrm rot="10800000" flipH="1">
            <a:off x="453100" y="3733568"/>
            <a:ext cx="723470" cy="2242604"/>
          </a:xfrm>
          <a:prstGeom prst="curvedConnector3">
            <a:avLst>
              <a:gd name="adj1" fmla="val -31598"/>
            </a:avLst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841470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01-3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기초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익히기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b="1" dirty="0" smtClean="0">
                <a:sym typeface="Wingdings" panose="05000000000000000000" pitchFamily="2" charset="2"/>
              </a:rPr>
              <a:t>Guideline </a:t>
            </a:r>
            <a:r>
              <a:rPr lang="ko-KR" altLang="en-US" b="1" dirty="0" smtClean="0">
                <a:sym typeface="Wingdings" panose="05000000000000000000" pitchFamily="2" charset="2"/>
              </a:rPr>
              <a:t>사용하기</a:t>
            </a:r>
            <a:endParaRPr lang="en-US" altLang="ko-KR" b="1" dirty="0" smtClean="0">
              <a:sym typeface="Wingdings" panose="05000000000000000000" pitchFamily="2" charset="2"/>
            </a:endParaRPr>
          </a:p>
          <a:p>
            <a:r>
              <a:rPr lang="en-US" altLang="ko-KR" dirty="0" smtClean="0">
                <a:sym typeface="Wingdings" panose="05000000000000000000" pitchFamily="2" charset="2"/>
              </a:rPr>
              <a:t>Guideline</a:t>
            </a:r>
            <a:r>
              <a:rPr lang="ko-KR" altLang="en-US" dirty="0" smtClean="0">
                <a:sym typeface="Wingdings" panose="05000000000000000000" pitchFamily="2" charset="2"/>
              </a:rPr>
              <a:t>은 여러 개의 뷰를 일정한 기준 선에 정렬할 때 사용하기 위한 것이며 화면의 구성요소는 아닙니다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새로운 </a:t>
            </a:r>
            <a:r>
              <a:rPr lang="en-US" altLang="ko-KR" dirty="0" smtClean="0">
                <a:sym typeface="Wingdings" panose="05000000000000000000" pitchFamily="2" charset="2"/>
              </a:rPr>
              <a:t>XML </a:t>
            </a:r>
            <a:r>
              <a:rPr lang="ko-KR" altLang="en-US" dirty="0" smtClean="0">
                <a:sym typeface="Wingdings" panose="05000000000000000000" pitchFamily="2" charset="2"/>
              </a:rPr>
              <a:t>레이아웃 파일을 추가한 후</a:t>
            </a:r>
            <a:r>
              <a:rPr lang="en-US" altLang="ko-KR" dirty="0" smtClean="0">
                <a:sym typeface="Wingdings" panose="05000000000000000000" pitchFamily="2" charset="2"/>
              </a:rPr>
              <a:t>, Guideline</a:t>
            </a:r>
            <a:r>
              <a:rPr lang="ko-KR" altLang="en-US" dirty="0" smtClean="0">
                <a:sym typeface="Wingdings" panose="05000000000000000000" pitchFamily="2" charset="2"/>
              </a:rPr>
              <a:t>을 사용해봅시다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lvl="1"/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프로젝트 창</a:t>
            </a:r>
            <a:r>
              <a:rPr lang="ko-KR" altLang="en-US" dirty="0" smtClean="0">
                <a:sym typeface="Wingdings" panose="05000000000000000000" pitchFamily="2" charset="2"/>
              </a:rPr>
              <a:t>을 열고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en-US" altLang="ko-KR" b="1" dirty="0" smtClean="0">
                <a:sym typeface="Wingdings" panose="05000000000000000000" pitchFamily="2" charset="2"/>
              </a:rPr>
              <a:t>app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폴더 안에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en-US" altLang="ko-KR" b="1" dirty="0" err="1" smtClean="0">
                <a:sym typeface="Wingdings" panose="05000000000000000000" pitchFamily="2" charset="2"/>
              </a:rPr>
              <a:t>reslayout</a:t>
            </a:r>
            <a:r>
              <a:rPr lang="en-US" altLang="ko-KR" b="1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폴더를 선택합니다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마우스 오른쪽 버튼을 눌러 나타나는 </a:t>
            </a:r>
            <a:r>
              <a:rPr lang="en-US" altLang="ko-KR" dirty="0" smtClean="0">
                <a:sym typeface="Wingdings" panose="05000000000000000000" pitchFamily="2" charset="2"/>
              </a:rPr>
              <a:t>pop menu</a:t>
            </a:r>
            <a:r>
              <a:rPr lang="ko-KR" altLang="en-US" dirty="0" smtClean="0">
                <a:sym typeface="Wingdings" panose="05000000000000000000" pitchFamily="2" charset="2"/>
              </a:rPr>
              <a:t>에서 </a:t>
            </a:r>
            <a:r>
              <a:rPr lang="en-US" altLang="ko-KR" dirty="0" smtClean="0">
                <a:sym typeface="Wingdings" panose="05000000000000000000" pitchFamily="2" charset="2"/>
              </a:rPr>
              <a:t>[</a:t>
            </a:r>
            <a:r>
              <a:rPr lang="en-US" altLang="ko-KR" b="1" dirty="0" smtClean="0">
                <a:sym typeface="Wingdings" panose="05000000000000000000" pitchFamily="2" charset="2"/>
              </a:rPr>
              <a:t>New  Layout resource file</a:t>
            </a:r>
            <a:r>
              <a:rPr lang="en-US" altLang="ko-KR" dirty="0" smtClean="0">
                <a:sym typeface="Wingdings" panose="05000000000000000000" pitchFamily="2" charset="2"/>
              </a:rPr>
              <a:t>]</a:t>
            </a:r>
            <a:r>
              <a:rPr lang="ko-KR" altLang="en-US" dirty="0" smtClean="0">
                <a:sym typeface="Wingdings" panose="05000000000000000000" pitchFamily="2" charset="2"/>
              </a:rPr>
              <a:t>를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선택합니다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lvl="1"/>
            <a:r>
              <a:rPr lang="ko-KR" altLang="en-US" b="1" dirty="0" smtClean="0">
                <a:sym typeface="Wingdings" panose="05000000000000000000" pitchFamily="2" charset="2"/>
              </a:rPr>
              <a:t>대화상자</a:t>
            </a:r>
            <a:r>
              <a:rPr lang="ko-KR" altLang="en-US" dirty="0" smtClean="0">
                <a:sym typeface="Wingdings" panose="05000000000000000000" pitchFamily="2" charset="2"/>
              </a:rPr>
              <a:t>가 나타나면 </a:t>
            </a:r>
            <a:r>
              <a:rPr lang="en-US" altLang="ko-KR" dirty="0" smtClean="0">
                <a:sym typeface="Wingdings" panose="05000000000000000000" pitchFamily="2" charset="2"/>
              </a:rPr>
              <a:t>XML layout file </a:t>
            </a:r>
            <a:r>
              <a:rPr lang="ko-KR" altLang="en-US" dirty="0" smtClean="0">
                <a:sym typeface="Wingdings" panose="05000000000000000000" pitchFamily="2" charset="2"/>
              </a:rPr>
              <a:t>이름으로</a:t>
            </a:r>
            <a:r>
              <a:rPr lang="en-US" altLang="ko-KR" dirty="0" smtClean="0">
                <a:sym typeface="Wingdings" panose="05000000000000000000" pitchFamily="2" charset="2"/>
              </a:rPr>
              <a:t> "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activity_menu.xml</a:t>
            </a:r>
            <a:r>
              <a:rPr lang="en-US" altLang="ko-KR" dirty="0" smtClean="0">
                <a:sym typeface="Wingdings" panose="05000000000000000000" pitchFamily="2" charset="2"/>
              </a:rPr>
              <a:t>"</a:t>
            </a:r>
            <a:r>
              <a:rPr lang="ko-KR" altLang="en-US" dirty="0" smtClean="0">
                <a:sym typeface="Wingdings" panose="05000000000000000000" pitchFamily="2" charset="2"/>
              </a:rPr>
              <a:t>을 입력합니다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Root element</a:t>
            </a:r>
            <a:r>
              <a:rPr lang="ko-KR" altLang="en-US" dirty="0" smtClean="0">
                <a:sym typeface="Wingdings" panose="05000000000000000000" pitchFamily="2" charset="2"/>
              </a:rPr>
              <a:t>에 이미 </a:t>
            </a:r>
            <a:r>
              <a:rPr lang="en-US" altLang="ko-KR" b="1" dirty="0" err="1" smtClean="0">
                <a:solidFill>
                  <a:srgbClr val="C00000"/>
                </a:solidFill>
                <a:sym typeface="Wingdings" panose="05000000000000000000" pitchFamily="2" charset="2"/>
              </a:rPr>
              <a:t>ConstraintLayout</a:t>
            </a:r>
            <a:r>
              <a:rPr lang="ko-KR" altLang="en-US" dirty="0" smtClean="0">
                <a:sym typeface="Wingdings" panose="05000000000000000000" pitchFamily="2" charset="2"/>
              </a:rPr>
              <a:t>이 아니라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예를 들면 </a:t>
            </a:r>
            <a:r>
              <a:rPr lang="en-US" altLang="ko-KR" dirty="0" err="1" smtClean="0">
                <a:sym typeface="Wingdings" panose="05000000000000000000" pitchFamily="2" charset="2"/>
              </a:rPr>
              <a:t>LinearLayout</a:t>
            </a:r>
            <a:r>
              <a:rPr lang="ko-KR" altLang="en-US" dirty="0" smtClean="0">
                <a:sym typeface="Wingdings" panose="05000000000000000000" pitchFamily="2" charset="2"/>
              </a:rPr>
              <a:t>이라면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삭제하고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err="1" smtClean="0">
                <a:sym typeface="Wingdings" panose="05000000000000000000" pitchFamily="2" charset="2"/>
              </a:rPr>
              <a:t>ContraintLayout</a:t>
            </a:r>
            <a:r>
              <a:rPr lang="ko-KR" altLang="en-US" dirty="0" smtClean="0">
                <a:sym typeface="Wingdings" panose="05000000000000000000" pitchFamily="2" charset="2"/>
              </a:rPr>
              <a:t>을 몇 자 입력하면 나머지는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선택할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Directory name</a:t>
            </a:r>
            <a:r>
              <a:rPr lang="ko-KR" altLang="en-US" dirty="0" smtClean="0">
                <a:sym typeface="Wingdings" panose="05000000000000000000" pitchFamily="2" charset="2"/>
              </a:rPr>
              <a:t>도 확인하십시오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49</a:t>
            </a:fld>
            <a:endParaRPr lang="ko-KR" altLang="en-US"/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6970" y="2996952"/>
            <a:ext cx="5189670" cy="3322608"/>
          </a:xfrm>
          <a:prstGeom prst="rect">
            <a:avLst/>
          </a:prstGeom>
        </p:spPr>
      </p:pic>
      <p:cxnSp>
        <p:nvCxnSpPr>
          <p:cNvPr id="9" name="직선 화살표 연결선 8"/>
          <p:cNvCxnSpPr/>
          <p:nvPr/>
        </p:nvCxnSpPr>
        <p:spPr>
          <a:xfrm flipV="1">
            <a:off x="5709308" y="3561053"/>
            <a:ext cx="1021438" cy="1196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/>
          <p:nvPr/>
        </p:nvCxnSpPr>
        <p:spPr>
          <a:xfrm>
            <a:off x="5709308" y="3861048"/>
            <a:ext cx="1034764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/>
          <p:nvPr/>
        </p:nvCxnSpPr>
        <p:spPr>
          <a:xfrm>
            <a:off x="5709308" y="4509120"/>
            <a:ext cx="1034764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42402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01-1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새 프로젝트 만들기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ko-KR" altLang="en-US" dirty="0" smtClean="0">
                <a:sym typeface="Wingdings" panose="05000000000000000000" pitchFamily="2" charset="2"/>
              </a:rPr>
              <a:t>이제 앱의 프로젝트 이름을 지정할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첫 글자는 대문자이어야 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  <a:r>
              <a:rPr lang="en-US" altLang="ko-KR" dirty="0">
                <a:sym typeface="Wingdings" panose="05000000000000000000" pitchFamily="2" charset="2"/>
              </a:rPr>
              <a:t/>
            </a:r>
            <a:br>
              <a:rPr lang="en-US" altLang="ko-KR" dirty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>Project Name</a:t>
            </a:r>
            <a:r>
              <a:rPr lang="ko-KR" altLang="en-US" dirty="0" smtClean="0">
                <a:sym typeface="Wingdings" panose="05000000000000000000" pitchFamily="2" charset="2"/>
              </a:rPr>
              <a:t>에 </a:t>
            </a:r>
            <a:r>
              <a:rPr lang="en-US" altLang="ko-KR" dirty="0" smtClean="0">
                <a:sym typeface="Wingdings" panose="05000000000000000000" pitchFamily="2" charset="2"/>
              </a:rPr>
              <a:t>'</a:t>
            </a:r>
            <a:r>
              <a:rPr lang="en-US" altLang="ko-KR" b="1" dirty="0" smtClean="0">
                <a:sym typeface="Wingdings" panose="05000000000000000000" pitchFamily="2" charset="2"/>
              </a:rPr>
              <a:t>Hu012HelloButton</a:t>
            </a:r>
            <a:r>
              <a:rPr lang="en-US" altLang="ko-KR" dirty="0" smtClean="0">
                <a:sym typeface="Wingdings" panose="05000000000000000000" pitchFamily="2" charset="2"/>
              </a:rPr>
              <a:t>'</a:t>
            </a:r>
            <a:r>
              <a:rPr lang="ko-KR" altLang="en-US" dirty="0" smtClean="0">
                <a:sym typeface="Wingdings" panose="05000000000000000000" pitchFamily="2" charset="2"/>
              </a:rPr>
              <a:t>를 입력하세요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>
              <a:buFont typeface="+mj-lt"/>
              <a:buAutoNum type="arabicPeriod"/>
            </a:pPr>
            <a:endParaRPr lang="en-US" altLang="ko-KR" dirty="0" smtClean="0">
              <a:sym typeface="Wingdings" panose="05000000000000000000" pitchFamily="2" charset="2"/>
            </a:endParaRPr>
          </a:p>
          <a:p>
            <a:pPr>
              <a:buFont typeface="+mj-lt"/>
              <a:buAutoNum type="arabicPeriod"/>
            </a:pPr>
            <a:r>
              <a:rPr lang="ko-KR" altLang="en-US" dirty="0" smtClean="0">
                <a:sym typeface="Wingdings" panose="05000000000000000000" pitchFamily="2" charset="2"/>
              </a:rPr>
              <a:t>그러면</a:t>
            </a:r>
            <a:r>
              <a:rPr lang="en-US" altLang="ko-KR" dirty="0" smtClean="0">
                <a:sym typeface="Wingdings" panose="05000000000000000000" pitchFamily="2" charset="2"/>
              </a:rPr>
              <a:t>, Package name</a:t>
            </a:r>
            <a:r>
              <a:rPr lang="ko-KR" altLang="en-US" dirty="0" smtClean="0">
                <a:sym typeface="Wingdings" panose="05000000000000000000" pitchFamily="2" charset="2"/>
              </a:rPr>
              <a:t>은 자동으로 입력됩니다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b="1" dirty="0">
                <a:sym typeface="Wingdings" panose="05000000000000000000" pitchFamily="2" charset="2"/>
              </a:rPr>
              <a:t>h</a:t>
            </a:r>
            <a:r>
              <a:rPr lang="en-US" altLang="ko-KR" b="1" dirty="0" smtClean="0">
                <a:sym typeface="Wingdings" panose="05000000000000000000" pitchFamily="2" charset="2"/>
              </a:rPr>
              <a:t>u012, button </a:t>
            </a:r>
            <a:r>
              <a:rPr lang="ko-KR" altLang="en-US" b="1" dirty="0" smtClean="0">
                <a:sym typeface="Wingdings" panose="05000000000000000000" pitchFamily="2" charset="2"/>
              </a:rPr>
              <a:t>부분을 삭제하여 </a:t>
            </a:r>
            <a:r>
              <a:rPr lang="en-US" altLang="ko-KR" dirty="0" err="1" smtClean="0">
                <a:sym typeface="Wingdings" panose="05000000000000000000" pitchFamily="2" charset="2"/>
              </a:rPr>
              <a:t>org.joy.hello</a:t>
            </a:r>
            <a:r>
              <a:rPr lang="ko-KR" altLang="en-US" dirty="0" smtClean="0">
                <a:sym typeface="Wingdings" panose="05000000000000000000" pitchFamily="2" charset="2"/>
              </a:rPr>
              <a:t>으로 설정합니다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  <a:r>
              <a:rPr lang="ko-KR" altLang="en-US" dirty="0" smtClean="0">
                <a:sym typeface="Wingdings" panose="05000000000000000000" pitchFamily="2" charset="2"/>
              </a:rPr>
              <a:t>패키지 이름은 앱을 구분하는 고유한 값입니다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이 이름은 전 세계에서 만들어지는 앱과 중복되지 않는 유일한 이름이어야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모두 소문자 사용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  <a:p>
            <a:pPr>
              <a:buFont typeface="+mj-lt"/>
              <a:buAutoNum type="arabicPeriod"/>
            </a:pPr>
            <a:r>
              <a:rPr lang="en-US" altLang="ko-KR" dirty="0" smtClean="0">
                <a:sym typeface="Wingdings" panose="05000000000000000000" pitchFamily="2" charset="2"/>
              </a:rPr>
              <a:t>Save Location: folder to save this app project</a:t>
            </a:r>
          </a:p>
          <a:p>
            <a:pPr>
              <a:buFont typeface="+mj-lt"/>
              <a:buAutoNum type="arabicPeriod"/>
            </a:pPr>
            <a:endParaRPr lang="en-US" altLang="ko-KR" dirty="0" smtClean="0">
              <a:sym typeface="Wingdings" panose="05000000000000000000" pitchFamily="2" charset="2"/>
            </a:endParaRPr>
          </a:p>
          <a:p>
            <a:pPr>
              <a:buFont typeface="+mj-lt"/>
              <a:buAutoNum type="arabicPeriod"/>
            </a:pPr>
            <a:r>
              <a:rPr lang="en-US" altLang="ko-KR" dirty="0" smtClean="0"/>
              <a:t>Language: </a:t>
            </a:r>
            <a:r>
              <a:rPr lang="en-US" altLang="ko-KR" b="1" dirty="0" smtClean="0">
                <a:solidFill>
                  <a:srgbClr val="C00000"/>
                </a:solidFill>
              </a:rPr>
              <a:t>Java</a:t>
            </a:r>
            <a:r>
              <a:rPr lang="en-US" altLang="ko-KR" b="1" dirty="0" smtClean="0"/>
              <a:t> (not Kotlin – default) </a:t>
            </a:r>
            <a:br>
              <a:rPr lang="en-US" altLang="ko-KR" b="1" dirty="0" smtClean="0"/>
            </a:br>
            <a:endParaRPr lang="en-US" altLang="ko-KR" b="1" dirty="0" smtClean="0"/>
          </a:p>
          <a:p>
            <a:pPr>
              <a:buFont typeface="+mj-lt"/>
              <a:buAutoNum type="arabicPeriod"/>
            </a:pPr>
            <a:r>
              <a:rPr lang="en-US" altLang="ko-KR" dirty="0" smtClean="0"/>
              <a:t>Minimum API Level </a:t>
            </a:r>
            <a:r>
              <a:rPr lang="ko-KR" altLang="en-US" dirty="0" smtClean="0"/>
              <a:t>항목은 어느 </a:t>
            </a:r>
            <a:r>
              <a:rPr lang="en-US" altLang="ko-KR" dirty="0" smtClean="0"/>
              <a:t>OS</a:t>
            </a:r>
            <a:r>
              <a:rPr lang="ko-KR" altLang="en-US" dirty="0" smtClean="0"/>
              <a:t>단말까지 지원할 것인가를 지정하기 위한 것입니다</a:t>
            </a:r>
            <a:r>
              <a:rPr lang="en-US" altLang="ko-KR" dirty="0" smtClean="0"/>
              <a:t>.  OS </a:t>
            </a:r>
            <a:r>
              <a:rPr lang="ko-KR" altLang="en-US" dirty="0" smtClean="0"/>
              <a:t>버전이 높을수록 최신 단말이지만</a:t>
            </a:r>
            <a:r>
              <a:rPr lang="en-US" altLang="ko-KR" dirty="0" smtClean="0"/>
              <a:t>, </a:t>
            </a:r>
            <a:r>
              <a:rPr lang="ko-KR" altLang="en-US" dirty="0" smtClean="0"/>
              <a:t>여러분이 만든 앱을 최대한 많은 사람들이 사용하게 하려면 </a:t>
            </a:r>
            <a:r>
              <a:rPr lang="ko-KR" altLang="en-US" b="1" dirty="0" smtClean="0"/>
              <a:t>낮은 버전까지 지원하게 만드는 것이 좋습니다</a:t>
            </a:r>
            <a:r>
              <a:rPr lang="en-US" altLang="ko-KR" dirty="0" smtClean="0"/>
              <a:t>.  </a:t>
            </a:r>
            <a:r>
              <a:rPr lang="ko-KR" altLang="en-US" dirty="0" smtClean="0"/>
              <a:t>우리는 다음 설정으로 진행합니다</a:t>
            </a:r>
            <a:r>
              <a:rPr lang="en-US" altLang="ko-KR" dirty="0" smtClean="0"/>
              <a:t>. </a:t>
            </a:r>
          </a:p>
          <a:p>
            <a:pPr lvl="1"/>
            <a:r>
              <a:rPr lang="ko-KR" altLang="en-US" dirty="0" smtClean="0"/>
              <a:t> </a:t>
            </a:r>
            <a:r>
              <a:rPr lang="en-US" altLang="ko-KR" b="1" dirty="0" smtClean="0"/>
              <a:t>Minimum </a:t>
            </a:r>
            <a:r>
              <a:rPr lang="en-US" altLang="ko-KR" b="1" dirty="0"/>
              <a:t>SDK: </a:t>
            </a:r>
            <a:r>
              <a:rPr lang="en-US" altLang="ko-KR" b="1" dirty="0">
                <a:solidFill>
                  <a:srgbClr val="C00000"/>
                </a:solidFill>
              </a:rPr>
              <a:t>API 19: Android 4.4(KitKat)</a:t>
            </a:r>
          </a:p>
          <a:p>
            <a:endParaRPr lang="en-US" altLang="ko-KR" dirty="0" smtClean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22738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01-3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기초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익히기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b="1" dirty="0" smtClean="0">
                <a:sym typeface="Wingdings" panose="05000000000000000000" pitchFamily="2" charset="2"/>
              </a:rPr>
              <a:t>Guideline </a:t>
            </a:r>
            <a:r>
              <a:rPr lang="ko-KR" altLang="en-US" b="1" dirty="0" smtClean="0">
                <a:sym typeface="Wingdings" panose="05000000000000000000" pitchFamily="2" charset="2"/>
              </a:rPr>
              <a:t>사용하기</a:t>
            </a:r>
            <a:endParaRPr lang="en-US" altLang="ko-KR" b="1" dirty="0" smtClean="0">
              <a:sym typeface="Wingdings" panose="05000000000000000000" pitchFamily="2" charset="2"/>
            </a:endParaRPr>
          </a:p>
          <a:p>
            <a:r>
              <a:rPr lang="en-US" altLang="ko-KR" dirty="0" smtClean="0">
                <a:sym typeface="Wingdings" panose="05000000000000000000" pitchFamily="2" charset="2"/>
              </a:rPr>
              <a:t>Guideline</a:t>
            </a:r>
            <a:r>
              <a:rPr lang="ko-KR" altLang="en-US" dirty="0" smtClean="0">
                <a:sym typeface="Wingdings" panose="05000000000000000000" pitchFamily="2" charset="2"/>
              </a:rPr>
              <a:t>메뉴를 사용하여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가로</a:t>
            </a:r>
            <a:r>
              <a:rPr lang="en-US" altLang="ko-KR" dirty="0" smtClean="0">
                <a:sym typeface="Wingdings" panose="05000000000000000000" pitchFamily="2" charset="2"/>
              </a:rPr>
              <a:t>/</a:t>
            </a:r>
            <a:r>
              <a:rPr lang="ko-KR" altLang="en-US" dirty="0" smtClean="0">
                <a:sym typeface="Wingdings" panose="05000000000000000000" pitchFamily="2" charset="2"/>
              </a:rPr>
              <a:t>세로 </a:t>
            </a:r>
            <a:r>
              <a:rPr lang="en-US" altLang="ko-KR" dirty="0" smtClean="0">
                <a:sym typeface="Wingdings" panose="05000000000000000000" pitchFamily="2" charset="2"/>
              </a:rPr>
              <a:t>Guideline</a:t>
            </a:r>
            <a:r>
              <a:rPr lang="ko-KR" altLang="en-US" dirty="0" smtClean="0">
                <a:sym typeface="Wingdings" panose="05000000000000000000" pitchFamily="2" charset="2"/>
              </a:rPr>
              <a:t>을 만드십시오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세 버튼을 세로</a:t>
            </a:r>
            <a:r>
              <a:rPr lang="en-US" altLang="ko-KR" dirty="0" smtClean="0">
                <a:sym typeface="Wingdings" panose="05000000000000000000" pitchFamily="2" charset="2"/>
              </a:rPr>
              <a:t>(vertical) Guideline</a:t>
            </a:r>
            <a:r>
              <a:rPr lang="ko-KR" altLang="en-US" dirty="0" smtClean="0">
                <a:sym typeface="Wingdings" panose="05000000000000000000" pitchFamily="2" charset="2"/>
              </a:rPr>
              <a:t>의 오른쪽에 붙이십시오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가장 위 버튼은 가로</a:t>
            </a:r>
            <a:r>
              <a:rPr lang="en-US" altLang="ko-KR" dirty="0" smtClean="0">
                <a:sym typeface="Wingdings" panose="05000000000000000000" pitchFamily="2" charset="2"/>
              </a:rPr>
              <a:t>(horizontal) Guideline</a:t>
            </a:r>
            <a:r>
              <a:rPr lang="ko-KR" altLang="en-US" dirty="0" smtClean="0">
                <a:sym typeface="Wingdings" panose="05000000000000000000" pitchFamily="2" charset="2"/>
              </a:rPr>
              <a:t>과 붙이십시오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아래 두 버튼은 각각 위의 버튼과 간격을 </a:t>
            </a:r>
            <a:r>
              <a:rPr lang="en-US" altLang="ko-KR" dirty="0" smtClean="0">
                <a:sym typeface="Wingdings" panose="05000000000000000000" pitchFamily="2" charset="2"/>
              </a:rPr>
              <a:t>20 </a:t>
            </a:r>
            <a:r>
              <a:rPr lang="en-US" altLang="ko-KR" dirty="0" err="1" smtClean="0">
                <a:sym typeface="Wingdings" panose="05000000000000000000" pitchFamily="2" charset="2"/>
              </a:rPr>
              <a:t>dp</a:t>
            </a:r>
            <a:r>
              <a:rPr lang="ko-KR" altLang="en-US" dirty="0" smtClean="0">
                <a:sym typeface="Wingdings" panose="05000000000000000000" pitchFamily="2" charset="2"/>
              </a:rPr>
              <a:t>를 유지하게 하십시오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완성된 화면은 다음과 같습니다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완성된 화면에서</a:t>
            </a:r>
            <a:r>
              <a:rPr lang="en-US" altLang="ko-KR" dirty="0" smtClean="0">
                <a:sym typeface="Wingdings" panose="05000000000000000000" pitchFamily="2" charset="2"/>
              </a:rPr>
              <a:t> guideline</a:t>
            </a:r>
            <a:r>
              <a:rPr lang="ko-KR" altLang="en-US" dirty="0" smtClean="0">
                <a:sym typeface="Wingdings" panose="05000000000000000000" pitchFamily="2" charset="2"/>
              </a:rPr>
              <a:t>을 움직이면 버튼들도 함께 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움직이는 것을 확인하십시오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50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6365" y="1185439"/>
            <a:ext cx="3901778" cy="2560542"/>
          </a:xfrm>
          <a:prstGeom prst="rect">
            <a:avLst/>
          </a:prstGeom>
        </p:spPr>
      </p:pic>
      <p:cxnSp>
        <p:nvCxnSpPr>
          <p:cNvPr id="7" name="직선 화살표 연결선 6"/>
          <p:cNvCxnSpPr/>
          <p:nvPr/>
        </p:nvCxnSpPr>
        <p:spPr>
          <a:xfrm>
            <a:off x="10193782" y="1123884"/>
            <a:ext cx="0" cy="637619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9545710" y="830908"/>
            <a:ext cx="1409360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Guideline </a:t>
            </a:r>
            <a:r>
              <a:rPr lang="ko-KR" altLang="en-US" sz="1400" dirty="0" smtClean="0"/>
              <a:t>메뉴</a:t>
            </a:r>
            <a:endParaRPr lang="ko-KR" altLang="en-US" sz="1400" dirty="0"/>
          </a:p>
        </p:txBody>
      </p:sp>
      <p:cxnSp>
        <p:nvCxnSpPr>
          <p:cNvPr id="14" name="직선 화살표 연결선 13"/>
          <p:cNvCxnSpPr/>
          <p:nvPr/>
        </p:nvCxnSpPr>
        <p:spPr>
          <a:xfrm flipH="1">
            <a:off x="9689726" y="3561703"/>
            <a:ext cx="720080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/>
          <p:nvPr/>
        </p:nvCxnSpPr>
        <p:spPr>
          <a:xfrm flipH="1" flipV="1">
            <a:off x="10049766" y="3295269"/>
            <a:ext cx="360040" cy="21689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250390" y="3374537"/>
            <a:ext cx="1023037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Guideline</a:t>
            </a:r>
            <a:endParaRPr lang="ko-KR" altLang="en-US" sz="1400" dirty="0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392" y="3561703"/>
            <a:ext cx="1944216" cy="3219677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5227" y="4365538"/>
            <a:ext cx="2433414" cy="211967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06359" y="4365538"/>
            <a:ext cx="2613731" cy="211967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22" name="직사각형 21"/>
          <p:cNvSpPr/>
          <p:nvPr/>
        </p:nvSpPr>
        <p:spPr>
          <a:xfrm>
            <a:off x="2823082" y="3896022"/>
            <a:ext cx="20008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/>
              <a:t>첫째 버튼 </a:t>
            </a:r>
            <a:r>
              <a:rPr lang="en-US" altLang="ko-KR" dirty="0" smtClean="0"/>
              <a:t>Layout</a:t>
            </a:r>
            <a:endParaRPr lang="ko-KR" altLang="en-US" dirty="0"/>
          </a:p>
        </p:txBody>
      </p:sp>
      <p:sp>
        <p:nvSpPr>
          <p:cNvPr id="24" name="직사각형 23"/>
          <p:cNvSpPr/>
          <p:nvPr/>
        </p:nvSpPr>
        <p:spPr>
          <a:xfrm>
            <a:off x="5489710" y="3892068"/>
            <a:ext cx="24978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/>
              <a:t>둘째</a:t>
            </a:r>
            <a:r>
              <a:rPr lang="en-US" altLang="ko-KR" dirty="0" smtClean="0"/>
              <a:t>, </a:t>
            </a:r>
            <a:r>
              <a:rPr lang="ko-KR" altLang="en-US" dirty="0" smtClean="0"/>
              <a:t>셋째 버튼 </a:t>
            </a:r>
            <a:r>
              <a:rPr lang="en-US" altLang="ko-KR" dirty="0" smtClean="0"/>
              <a:t>Layout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1957990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01-3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기초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익히기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b="1" dirty="0" smtClean="0">
                <a:sym typeface="Wingdings" panose="05000000000000000000" pitchFamily="2" charset="2"/>
              </a:rPr>
              <a:t>XML </a:t>
            </a:r>
            <a:r>
              <a:rPr lang="ko-KR" altLang="en-US" b="1" dirty="0" smtClean="0">
                <a:sym typeface="Wingdings" panose="05000000000000000000" pitchFamily="2" charset="2"/>
              </a:rPr>
              <a:t>원본에 추가된 속성 확인하기</a:t>
            </a:r>
            <a:endParaRPr lang="en-US" altLang="ko-KR" b="1" dirty="0" smtClean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믿거나 말거나 실제 앱을 만들 때는 </a:t>
            </a:r>
            <a:r>
              <a:rPr lang="en-US" altLang="ko-KR" dirty="0" smtClean="0">
                <a:sym typeface="Wingdings" panose="05000000000000000000" pitchFamily="2" charset="2"/>
              </a:rPr>
              <a:t>Designer </a:t>
            </a:r>
            <a:r>
              <a:rPr lang="ko-KR" altLang="en-US" dirty="0" smtClean="0">
                <a:sym typeface="Wingdings" panose="05000000000000000000" pitchFamily="2" charset="2"/>
              </a:rPr>
              <a:t>도구에서 해결할 수 없는 경우가 많습니다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전문가가 되어갈수록 </a:t>
            </a:r>
            <a:r>
              <a:rPr lang="en-US" altLang="ko-KR" dirty="0" smtClean="0">
                <a:sym typeface="Wingdings" panose="05000000000000000000" pitchFamily="2" charset="2"/>
              </a:rPr>
              <a:t>XML </a:t>
            </a:r>
            <a:r>
              <a:rPr lang="ko-KR" altLang="en-US" dirty="0" smtClean="0">
                <a:sym typeface="Wingdings" panose="05000000000000000000" pitchFamily="2" charset="2"/>
              </a:rPr>
              <a:t>원본 코드를 직접 수정하게 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en-US" altLang="ko-KR" dirty="0" smtClean="0">
                <a:sym typeface="Wingdings" panose="05000000000000000000" pitchFamily="2" charset="2"/>
              </a:rPr>
              <a:t>Designer</a:t>
            </a:r>
            <a:r>
              <a:rPr lang="ko-KR" altLang="en-US" dirty="0" smtClean="0">
                <a:sym typeface="Wingdings" panose="05000000000000000000" pitchFamily="2" charset="2"/>
              </a:rPr>
              <a:t>도구 아래쪽 </a:t>
            </a:r>
            <a:r>
              <a:rPr lang="en-US" altLang="ko-KR" dirty="0" smtClean="0">
                <a:sym typeface="Wingdings" panose="05000000000000000000" pitchFamily="2" charset="2"/>
              </a:rPr>
              <a:t>[Text] </a:t>
            </a:r>
            <a:r>
              <a:rPr lang="ko-KR" altLang="en-US" dirty="0" err="1" smtClean="0">
                <a:sym typeface="Wingdings" panose="05000000000000000000" pitchFamily="2" charset="2"/>
              </a:rPr>
              <a:t>텝으로</a:t>
            </a:r>
            <a:r>
              <a:rPr lang="ko-KR" altLang="en-US" dirty="0" smtClean="0">
                <a:sym typeface="Wingdings" panose="05000000000000000000" pitchFamily="2" charset="2"/>
              </a:rPr>
              <a:t> 접근하여 살펴보면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아래 같은 첫 줄은 </a:t>
            </a:r>
            <a:r>
              <a:rPr lang="en-US" altLang="ko-KR" dirty="0" smtClean="0">
                <a:sym typeface="Wingdings" panose="05000000000000000000" pitchFamily="2" charset="2"/>
              </a:rPr>
              <a:t>XML</a:t>
            </a:r>
            <a:r>
              <a:rPr lang="ko-KR" altLang="en-US" dirty="0" smtClean="0">
                <a:sym typeface="Wingdings" panose="05000000000000000000" pitchFamily="2" charset="2"/>
              </a:rPr>
              <a:t>형식 파일인 것을 알려줍니다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b="1" dirty="0" smtClean="0">
                <a:sym typeface="Wingdings" panose="05000000000000000000" pitchFamily="2" charset="2"/>
              </a:rPr>
              <a:t>&lt;?</a:t>
            </a:r>
            <a:r>
              <a:rPr lang="en-US" altLang="ko-KR" b="1" dirty="0">
                <a:sym typeface="Wingdings" panose="05000000000000000000" pitchFamily="2" charset="2"/>
              </a:rPr>
              <a:t>xml version="1.0" encoding="utf-8</a:t>
            </a:r>
            <a:r>
              <a:rPr lang="en-US" altLang="ko-KR" b="1" dirty="0" smtClean="0">
                <a:sym typeface="Wingdings" panose="05000000000000000000" pitchFamily="2" charset="2"/>
              </a:rPr>
              <a:t>"?&gt;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둘째 줄에 있는 태그가 화면 전체를 감싸고 있는 최상위 </a:t>
            </a:r>
            <a:r>
              <a:rPr lang="en-US" altLang="ko-KR" dirty="0" err="1" smtClean="0">
                <a:sym typeface="Wingdings" panose="05000000000000000000" pitchFamily="2" charset="2"/>
              </a:rPr>
              <a:t>layou</a:t>
            </a:r>
            <a:r>
              <a:rPr lang="ko-KR" altLang="en-US" dirty="0" smtClean="0">
                <a:sym typeface="Wingdings" panose="05000000000000000000" pitchFamily="2" charset="2"/>
              </a:rPr>
              <a:t>이며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앞에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패키지 이름이 붙어 있습니다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b="1" dirty="0" err="1" smtClean="0">
                <a:sym typeface="Wingdings" panose="05000000000000000000" pitchFamily="2" charset="2"/>
              </a:rPr>
              <a:t>android.support.constraint.ConstraintLayout</a:t>
            </a:r>
            <a:endParaRPr lang="en-US" altLang="ko-KR" b="1" dirty="0" smtClean="0">
              <a:sym typeface="Wingdings" panose="05000000000000000000" pitchFamily="2" charset="2"/>
            </a:endParaRPr>
          </a:p>
          <a:p>
            <a:r>
              <a:rPr lang="en-US" altLang="ko-KR" dirty="0" err="1" smtClean="0">
                <a:sym typeface="Wingdings" panose="05000000000000000000" pitchFamily="2" charset="2"/>
              </a:rPr>
              <a:t>xmlns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속성 태그를 살펴보면 다음과 같습니다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51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100" y="4050298"/>
            <a:ext cx="7674005" cy="244623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63851561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01-3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기초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익히기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b="1" dirty="0" smtClean="0">
                <a:sym typeface="Wingdings" panose="05000000000000000000" pitchFamily="2" charset="2"/>
              </a:rPr>
              <a:t>XML </a:t>
            </a:r>
            <a:r>
              <a:rPr lang="ko-KR" altLang="en-US" b="1" dirty="0" smtClean="0">
                <a:sym typeface="Wingdings" panose="05000000000000000000" pitchFamily="2" charset="2"/>
              </a:rPr>
              <a:t>원본에 추가된 속성 확인하기</a:t>
            </a:r>
            <a:endParaRPr lang="en-US" altLang="ko-KR" b="1" dirty="0" smtClean="0">
              <a:sym typeface="Wingdings" panose="05000000000000000000" pitchFamily="2" charset="2"/>
            </a:endParaRPr>
          </a:p>
          <a:p>
            <a:r>
              <a:rPr lang="en-US" altLang="ko-KR" dirty="0" err="1" smtClean="0">
                <a:sym typeface="Wingdings" panose="05000000000000000000" pitchFamily="2" charset="2"/>
              </a:rPr>
              <a:t>xmlns:android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– </a:t>
            </a:r>
            <a:r>
              <a:rPr lang="ko-KR" altLang="en-US" dirty="0" smtClean="0">
                <a:sym typeface="Wingdings" panose="05000000000000000000" pitchFamily="2" charset="2"/>
              </a:rPr>
              <a:t>안드로이드 기본 </a:t>
            </a:r>
            <a:r>
              <a:rPr lang="en-US" altLang="ko-KR" dirty="0" smtClean="0">
                <a:sym typeface="Wingdings" panose="05000000000000000000" pitchFamily="2" charset="2"/>
              </a:rPr>
              <a:t>SDK</a:t>
            </a:r>
            <a:r>
              <a:rPr lang="ko-KR" altLang="en-US" dirty="0" smtClean="0">
                <a:sym typeface="Wingdings" panose="05000000000000000000" pitchFamily="2" charset="2"/>
              </a:rPr>
              <a:t>에 포함되어 있는 속성을 사용합니다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r>
              <a:rPr lang="en-US" altLang="ko-KR" dirty="0" err="1" smtClean="0">
                <a:sym typeface="Wingdings" panose="05000000000000000000" pitchFamily="2" charset="2"/>
              </a:rPr>
              <a:t>xmlns:app</a:t>
            </a:r>
            <a:r>
              <a:rPr lang="en-US" altLang="ko-KR" dirty="0" smtClean="0">
                <a:sym typeface="Wingdings" panose="05000000000000000000" pitchFamily="2" charset="2"/>
              </a:rPr>
              <a:t> – </a:t>
            </a:r>
            <a:r>
              <a:rPr lang="ko-KR" altLang="en-US" dirty="0" smtClean="0">
                <a:sym typeface="Wingdings" panose="05000000000000000000" pitchFamily="2" charset="2"/>
              </a:rPr>
              <a:t>외부 라이브러리에 포함되어 있는 속성을 사용합니다</a:t>
            </a:r>
            <a:r>
              <a:rPr lang="en-US" altLang="ko-KR" dirty="0" smtClean="0">
                <a:sym typeface="Wingdings" panose="05000000000000000000" pitchFamily="2" charset="2"/>
              </a:rPr>
              <a:t>.  app</a:t>
            </a:r>
            <a:r>
              <a:rPr lang="ko-KR" altLang="en-US" dirty="0" smtClean="0">
                <a:sym typeface="Wingdings" panose="05000000000000000000" pitchFamily="2" charset="2"/>
              </a:rPr>
              <a:t>이외 다른 이름이 올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r>
              <a:rPr lang="en-US" altLang="ko-KR" dirty="0" err="1" smtClean="0">
                <a:sym typeface="Wingdings" panose="05000000000000000000" pitchFamily="2" charset="2"/>
              </a:rPr>
              <a:t>xmlns:tools</a:t>
            </a:r>
            <a:r>
              <a:rPr lang="en-US" altLang="ko-KR" dirty="0" smtClean="0">
                <a:sym typeface="Wingdings" panose="05000000000000000000" pitchFamily="2" charset="2"/>
              </a:rPr>
              <a:t> – </a:t>
            </a:r>
            <a:r>
              <a:rPr lang="ko-KR" altLang="en-US" dirty="0" smtClean="0">
                <a:sym typeface="Wingdings" panose="05000000000000000000" pitchFamily="2" charset="2"/>
              </a:rPr>
              <a:t>안스의 디자이너 도구 등에서 화면에 보여줄 때만 사용합니다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52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100" y="4050298"/>
            <a:ext cx="7674005" cy="244623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28012711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767408" y="3501009"/>
            <a:ext cx="2930233" cy="24482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01-3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기초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익히기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b="1" dirty="0" smtClean="0">
                <a:sym typeface="Wingdings" panose="05000000000000000000" pitchFamily="2" charset="2"/>
              </a:rPr>
              <a:t>XML </a:t>
            </a:r>
            <a:r>
              <a:rPr lang="ko-KR" altLang="en-US" b="1" dirty="0" smtClean="0">
                <a:sym typeface="Wingdings" panose="05000000000000000000" pitchFamily="2" charset="2"/>
              </a:rPr>
              <a:t>원본에 추가된 속성 확인하기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제약</a:t>
            </a:r>
            <a:r>
              <a:rPr lang="en-US" altLang="ko-KR" dirty="0" smtClean="0">
                <a:sym typeface="Wingdings" panose="05000000000000000000" pitchFamily="2" charset="2"/>
              </a:rPr>
              <a:t>(Constraint) Layout</a:t>
            </a:r>
            <a:r>
              <a:rPr lang="ko-KR" altLang="en-US" dirty="0" smtClean="0">
                <a:sym typeface="Wingdings" panose="05000000000000000000" pitchFamily="2" charset="2"/>
              </a:rPr>
              <a:t>에서 다른 뷰에 연결할 때 사용하는 </a:t>
            </a:r>
            <a:r>
              <a:rPr lang="en-US" altLang="ko-KR" dirty="0" smtClean="0">
                <a:sym typeface="Wingdings" panose="05000000000000000000" pitchFamily="2" charset="2"/>
              </a:rPr>
              <a:t>XML </a:t>
            </a:r>
            <a:r>
              <a:rPr lang="ko-KR" altLang="en-US" dirty="0" smtClean="0">
                <a:sym typeface="Wingdings" panose="05000000000000000000" pitchFamily="2" charset="2"/>
              </a:rPr>
              <a:t>속성의 이름은 다음 규칙을 따릅니다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en-US" altLang="ko-KR" b="1" dirty="0" err="1" smtClean="0">
                <a:solidFill>
                  <a:srgbClr val="C00000"/>
                </a:solidFill>
                <a:sym typeface="Wingdings" panose="05000000000000000000" pitchFamily="2" charset="2"/>
              </a:rPr>
              <a:t>layout_constraint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[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소스 뷰 연결점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]_[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타깃 뷰 연결점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]="[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타깃 뷰의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id]"</a:t>
            </a:r>
            <a:endParaRPr lang="en-US" altLang="ko-KR" b="1" dirty="0">
              <a:solidFill>
                <a:srgbClr val="C00000"/>
              </a:solidFill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예를 들면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두 개의 버튼이 각각 </a:t>
            </a:r>
            <a:r>
              <a:rPr lang="en-US" altLang="ko-KR" dirty="0" smtClean="0">
                <a:sym typeface="Wingdings" panose="05000000000000000000" pitchFamily="2" charset="2"/>
              </a:rPr>
              <a:t>button, button2 </a:t>
            </a:r>
            <a:r>
              <a:rPr lang="ko-KR" altLang="en-US" dirty="0" smtClean="0">
                <a:sym typeface="Wingdings" panose="05000000000000000000" pitchFamily="2" charset="2"/>
              </a:rPr>
              <a:t>라는 </a:t>
            </a:r>
            <a:r>
              <a:rPr lang="en-US" altLang="ko-KR" dirty="0" smtClean="0">
                <a:sym typeface="Wingdings" panose="05000000000000000000" pitchFamily="2" charset="2"/>
              </a:rPr>
              <a:t>id</a:t>
            </a:r>
            <a:r>
              <a:rPr lang="ko-KR" altLang="en-US" dirty="0" smtClean="0">
                <a:sym typeface="Wingdings" panose="05000000000000000000" pitchFamily="2" charset="2"/>
              </a:rPr>
              <a:t>를 가지고 있을 때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둘째 버튼을 첫째 버튼에 연결한다면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첫째 버튼은 타깃 뷰가 되고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둘째 버튼이 소스 뷰가 </a:t>
            </a:r>
            <a:r>
              <a:rPr lang="ko-KR" altLang="en-US" dirty="0" smtClean="0">
                <a:sym typeface="Wingdings" panose="05000000000000000000" pitchFamily="2" charset="2"/>
              </a:rPr>
              <a:t>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따라서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en-US" altLang="ko-KR" dirty="0" err="1" smtClean="0">
                <a:sym typeface="Wingdings" panose="05000000000000000000" pitchFamily="2" charset="2"/>
              </a:rPr>
              <a:t>layout_constraint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뒤에 </a:t>
            </a:r>
            <a:r>
              <a:rPr lang="en-US" altLang="ko-KR" dirty="0" smtClean="0">
                <a:sym typeface="Wingdings" panose="05000000000000000000" pitchFamily="2" charset="2"/>
              </a:rPr>
              <a:t>Top</a:t>
            </a:r>
            <a:r>
              <a:rPr lang="ko-KR" altLang="en-US" dirty="0" smtClean="0">
                <a:sym typeface="Wingdings" panose="05000000000000000000" pitchFamily="2" charset="2"/>
              </a:rPr>
              <a:t>과 </a:t>
            </a:r>
            <a:r>
              <a:rPr lang="en-US" altLang="ko-KR" dirty="0" smtClean="0">
                <a:sym typeface="Wingdings" panose="05000000000000000000" pitchFamily="2" charset="2"/>
              </a:rPr>
              <a:t>_ </a:t>
            </a:r>
            <a:r>
              <a:rPr lang="ko-KR" altLang="en-US" dirty="0" smtClean="0">
                <a:sym typeface="Wingdings" panose="05000000000000000000" pitchFamily="2" charset="2"/>
              </a:rPr>
              <a:t>기호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그리고 </a:t>
            </a:r>
            <a:r>
              <a:rPr lang="en-US" altLang="ko-KR" dirty="0" err="1" smtClean="0">
                <a:sym typeface="Wingdings" panose="05000000000000000000" pitchFamily="2" charset="2"/>
              </a:rPr>
              <a:t>toBottomOf</a:t>
            </a:r>
            <a:r>
              <a:rPr lang="ko-KR" altLang="en-US" dirty="0" smtClean="0">
                <a:sym typeface="Wingdings" panose="05000000000000000000" pitchFamily="2" charset="2"/>
              </a:rPr>
              <a:t>라는 속성 이름이 사용됩니다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속성값은 첫째 뷰의 </a:t>
            </a:r>
            <a:r>
              <a:rPr lang="en-US" altLang="ko-KR" dirty="0" smtClean="0">
                <a:sym typeface="Wingdings" panose="05000000000000000000" pitchFamily="2" charset="2"/>
              </a:rPr>
              <a:t>id</a:t>
            </a:r>
            <a:r>
              <a:rPr lang="ko-KR" altLang="en-US" dirty="0" smtClean="0">
                <a:sym typeface="Wingdings" panose="05000000000000000000" pitchFamily="2" charset="2"/>
              </a:rPr>
              <a:t>값이 사용됩니다</a:t>
            </a:r>
            <a:r>
              <a:rPr lang="en-US" altLang="ko-KR" dirty="0" smtClean="0">
                <a:sym typeface="Wingdings" panose="05000000000000000000" pitchFamily="2" charset="2"/>
              </a:rPr>
              <a:t>. id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속성값은 다음과 같은 형식으로 정의합니다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@+id/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아이디 값</a:t>
            </a:r>
            <a:endParaRPr lang="en-US" altLang="ko-KR" b="1" dirty="0" smtClean="0">
              <a:solidFill>
                <a:srgbClr val="C00000"/>
              </a:solidFill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53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1055440" y="3861048"/>
            <a:ext cx="2304256" cy="5040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/>
              <a:t>버튼</a:t>
            </a:r>
            <a:r>
              <a:rPr lang="en-US" altLang="ko-KR" sz="2000" dirty="0" smtClean="0"/>
              <a:t>1 - button</a:t>
            </a:r>
            <a:endParaRPr lang="ko-KR" altLang="en-US" sz="2000" dirty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1076399" y="5178789"/>
            <a:ext cx="2304256" cy="5040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/>
              <a:t>버튼</a:t>
            </a:r>
            <a:r>
              <a:rPr lang="en-US" altLang="ko-KR" sz="2000" dirty="0" smtClean="0"/>
              <a:t>2- button2</a:t>
            </a:r>
            <a:endParaRPr lang="ko-KR" altLang="en-US" sz="2000" dirty="0"/>
          </a:p>
        </p:txBody>
      </p:sp>
      <p:sp>
        <p:nvSpPr>
          <p:cNvPr id="8" name="타원 7"/>
          <p:cNvSpPr/>
          <p:nvPr/>
        </p:nvSpPr>
        <p:spPr>
          <a:xfrm>
            <a:off x="2095264" y="5048226"/>
            <a:ext cx="216024" cy="216024"/>
          </a:xfrm>
          <a:prstGeom prst="ellipse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2095264" y="4229056"/>
            <a:ext cx="216024" cy="216024"/>
          </a:xfrm>
          <a:prstGeom prst="ellipse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/>
          <p:cNvCxnSpPr>
            <a:stCxn id="8" idx="0"/>
            <a:endCxn id="9" idx="4"/>
          </p:cNvCxnSpPr>
          <p:nvPr/>
        </p:nvCxnSpPr>
        <p:spPr>
          <a:xfrm flipV="1">
            <a:off x="2203276" y="4445080"/>
            <a:ext cx="0" cy="60314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2349318" y="4621148"/>
            <a:ext cx="61414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err="1" smtClean="0"/>
              <a:t>app:layout_constraintTop_toBottomOf</a:t>
            </a:r>
            <a:r>
              <a:rPr lang="en-US" altLang="ko-KR" b="1" dirty="0" smtClean="0"/>
              <a:t>="@+id/button"</a:t>
            </a:r>
            <a:endParaRPr lang="ko-KR" altLang="en-US" b="1" dirty="0"/>
          </a:p>
        </p:txBody>
      </p:sp>
      <p:sp>
        <p:nvSpPr>
          <p:cNvPr id="16" name="직사각형 15"/>
          <p:cNvSpPr/>
          <p:nvPr/>
        </p:nvSpPr>
        <p:spPr>
          <a:xfrm>
            <a:off x="5179153" y="3953333"/>
            <a:ext cx="898003" cy="369332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ko-KR" altLang="en-US" dirty="0">
                <a:sym typeface="Wingdings" panose="05000000000000000000" pitchFamily="2" charset="2"/>
              </a:rPr>
              <a:t>타깃 뷰</a:t>
            </a:r>
            <a:endParaRPr lang="ko-KR" altLang="en-US" dirty="0"/>
          </a:p>
        </p:txBody>
      </p:sp>
      <p:cxnSp>
        <p:nvCxnSpPr>
          <p:cNvPr id="18" name="직선 화살표 연결선 17"/>
          <p:cNvCxnSpPr>
            <a:stCxn id="16" idx="1"/>
          </p:cNvCxnSpPr>
          <p:nvPr/>
        </p:nvCxnSpPr>
        <p:spPr>
          <a:xfrm flipH="1">
            <a:off x="3469422" y="4137999"/>
            <a:ext cx="1709731" cy="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>
            <a:stCxn id="16" idx="3"/>
          </p:cNvCxnSpPr>
          <p:nvPr/>
        </p:nvCxnSpPr>
        <p:spPr>
          <a:xfrm>
            <a:off x="6077156" y="4137999"/>
            <a:ext cx="1603020" cy="483149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/>
          <p:cNvSpPr/>
          <p:nvPr/>
        </p:nvSpPr>
        <p:spPr>
          <a:xfrm>
            <a:off x="4149976" y="5262016"/>
            <a:ext cx="898003" cy="369332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ko-KR" altLang="en-US" dirty="0" smtClean="0">
                <a:sym typeface="Wingdings" panose="05000000000000000000" pitchFamily="2" charset="2"/>
              </a:rPr>
              <a:t>소스 </a:t>
            </a:r>
            <a:r>
              <a:rPr lang="ko-KR" altLang="en-US" dirty="0">
                <a:sym typeface="Wingdings" panose="05000000000000000000" pitchFamily="2" charset="2"/>
              </a:rPr>
              <a:t>뷰</a:t>
            </a:r>
            <a:endParaRPr lang="ko-KR" altLang="en-US" dirty="0"/>
          </a:p>
        </p:txBody>
      </p:sp>
      <p:cxnSp>
        <p:nvCxnSpPr>
          <p:cNvPr id="24" name="직선 화살표 연결선 23"/>
          <p:cNvCxnSpPr>
            <a:stCxn id="23" idx="1"/>
          </p:cNvCxnSpPr>
          <p:nvPr/>
        </p:nvCxnSpPr>
        <p:spPr>
          <a:xfrm flipH="1" flipV="1">
            <a:off x="3575720" y="5439336"/>
            <a:ext cx="574256" cy="734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>
            <a:stCxn id="23" idx="0"/>
          </p:cNvCxnSpPr>
          <p:nvPr/>
        </p:nvCxnSpPr>
        <p:spPr>
          <a:xfrm flipH="1" flipV="1">
            <a:off x="4508208" y="5048226"/>
            <a:ext cx="90770" cy="21379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055899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01-3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기초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익히기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b="1" dirty="0" smtClean="0">
                <a:sym typeface="Wingdings" panose="05000000000000000000" pitchFamily="2" charset="2"/>
              </a:rPr>
              <a:t>크기를 표시하는 단위와 마진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뷰의 폭과 높이는 </a:t>
            </a:r>
            <a:r>
              <a:rPr lang="en-US" altLang="ko-KR" b="1" dirty="0" smtClean="0">
                <a:sym typeface="Wingdings" panose="05000000000000000000" pitchFamily="2" charset="2"/>
              </a:rPr>
              <a:t>match_parent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혹은</a:t>
            </a:r>
            <a:r>
              <a:rPr lang="ko-KR" altLang="en-US" b="1" dirty="0" smtClean="0">
                <a:sym typeface="Wingdings" panose="05000000000000000000" pitchFamily="2" charset="2"/>
              </a:rPr>
              <a:t> </a:t>
            </a:r>
            <a:r>
              <a:rPr lang="en-US" altLang="ko-KR" b="1" dirty="0" smtClean="0">
                <a:sym typeface="Wingdings" panose="05000000000000000000" pitchFamily="2" charset="2"/>
              </a:rPr>
              <a:t>wrap_content </a:t>
            </a:r>
            <a:r>
              <a:rPr lang="ko-KR" altLang="en-US" dirty="0" smtClean="0">
                <a:sym typeface="Wingdings" panose="05000000000000000000" pitchFamily="2" charset="2"/>
              </a:rPr>
              <a:t>값을 많이 사용하는데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그 이유는 단말마다 해상도나 화면의 크기가 달라도 전체 화면을 기준으로 뷰를 배치할 수 있기 때문입니다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뷰의 폭과 높이를 정수 값으로 지정하면서도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픽셀 단위 </a:t>
            </a:r>
            <a:r>
              <a:rPr lang="en-US" altLang="ko-KR" b="1" dirty="0" err="1" smtClean="0">
                <a:solidFill>
                  <a:srgbClr val="C00000"/>
                </a:solidFill>
                <a:sym typeface="Wingdings" panose="05000000000000000000" pitchFamily="2" charset="2"/>
              </a:rPr>
              <a:t>px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가 아니라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,</a:t>
            </a:r>
            <a:b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</a:br>
            <a:r>
              <a:rPr lang="en-US" altLang="ko-KR" b="1" dirty="0" err="1" smtClean="0">
                <a:solidFill>
                  <a:srgbClr val="C00000"/>
                </a:solidFill>
                <a:sym typeface="Wingdings" panose="05000000000000000000" pitchFamily="2" charset="2"/>
              </a:rPr>
              <a:t>dp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혹은 </a:t>
            </a:r>
            <a:r>
              <a:rPr lang="en-US" altLang="ko-KR" b="1" dirty="0" err="1" smtClean="0">
                <a:solidFill>
                  <a:srgbClr val="C00000"/>
                </a:solidFill>
                <a:sym typeface="Wingdings" panose="05000000000000000000" pitchFamily="2" charset="2"/>
              </a:rPr>
              <a:t>sp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같은 단위를 사용하면 </a:t>
            </a:r>
            <a:r>
              <a:rPr lang="ko-KR" altLang="en-US" dirty="0" smtClean="0">
                <a:sym typeface="Wingdings" panose="05000000000000000000" pitchFamily="2" charset="2"/>
              </a:rPr>
              <a:t>해상도가 다른 단말에서도 뷰의 크기를 비슷하게 보이도록 만들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</a:p>
          <a:p>
            <a:r>
              <a:rPr lang="ko-KR" altLang="en-US" b="1" dirty="0" smtClean="0">
                <a:sym typeface="Wingdings" panose="05000000000000000000" pitchFamily="2" charset="2"/>
              </a:rPr>
              <a:t>뷰</a:t>
            </a:r>
            <a:r>
              <a:rPr lang="en-US" altLang="ko-KR" b="1" dirty="0" smtClean="0">
                <a:sym typeface="Wingdings" panose="05000000000000000000" pitchFamily="2" charset="2"/>
              </a:rPr>
              <a:t>(Button, </a:t>
            </a:r>
            <a:r>
              <a:rPr lang="en-US" altLang="ko-KR" b="1" dirty="0" err="1" smtClean="0">
                <a:sym typeface="Wingdings" panose="05000000000000000000" pitchFamily="2" charset="2"/>
              </a:rPr>
              <a:t>Textview</a:t>
            </a:r>
            <a:r>
              <a:rPr lang="en-US" altLang="ko-KR" b="1" dirty="0">
                <a:sym typeface="Wingdings" panose="05000000000000000000" pitchFamily="2" charset="2"/>
              </a:rPr>
              <a:t> </a:t>
            </a:r>
            <a:r>
              <a:rPr lang="ko-KR" altLang="en-US" b="1" dirty="0" smtClean="0">
                <a:sym typeface="Wingdings" panose="05000000000000000000" pitchFamily="2" charset="2"/>
              </a:rPr>
              <a:t>등등</a:t>
            </a:r>
            <a:r>
              <a:rPr lang="en-US" altLang="ko-KR" b="1" dirty="0" smtClean="0">
                <a:sym typeface="Wingdings" panose="05000000000000000000" pitchFamily="2" charset="2"/>
              </a:rPr>
              <a:t>)</a:t>
            </a:r>
            <a:r>
              <a:rPr lang="ko-KR" altLang="en-US" b="1" dirty="0" smtClean="0">
                <a:sym typeface="Wingdings" panose="05000000000000000000" pitchFamily="2" charset="2"/>
              </a:rPr>
              <a:t>에는 </a:t>
            </a:r>
            <a:r>
              <a:rPr lang="en-US" altLang="ko-KR" b="1" dirty="0" err="1">
                <a:sym typeface="Wingdings" panose="05000000000000000000" pitchFamily="2" charset="2"/>
              </a:rPr>
              <a:t>dp</a:t>
            </a:r>
            <a:r>
              <a:rPr lang="en-US" altLang="ko-KR" b="1" dirty="0">
                <a:sym typeface="Wingdings" panose="05000000000000000000" pitchFamily="2" charset="2"/>
              </a:rPr>
              <a:t>, </a:t>
            </a:r>
            <a:r>
              <a:rPr lang="ko-KR" altLang="en-US" b="1" dirty="0">
                <a:sym typeface="Wingdings" panose="05000000000000000000" pitchFamily="2" charset="2"/>
              </a:rPr>
              <a:t>글자 크기에는 </a:t>
            </a:r>
            <a:r>
              <a:rPr lang="en-US" altLang="ko-KR" b="1" dirty="0" err="1">
                <a:sym typeface="Wingdings" panose="05000000000000000000" pitchFamily="2" charset="2"/>
              </a:rPr>
              <a:t>sp</a:t>
            </a:r>
            <a:r>
              <a:rPr lang="ko-KR" altLang="en-US" b="1" dirty="0">
                <a:sym typeface="Wingdings" panose="05000000000000000000" pitchFamily="2" charset="2"/>
              </a:rPr>
              <a:t>단위를 사용하는 것을 권장합니다</a:t>
            </a:r>
            <a:r>
              <a:rPr lang="en-US" altLang="ko-KR" b="1" dirty="0">
                <a:sym typeface="Wingdings" panose="05000000000000000000" pitchFamily="2" charset="2"/>
              </a:rPr>
              <a:t>.</a:t>
            </a:r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 err="1" smtClean="0">
                <a:sym typeface="Wingdings" panose="05000000000000000000" pitchFamily="2" charset="2"/>
              </a:rPr>
              <a:t>px</a:t>
            </a:r>
            <a:r>
              <a:rPr lang="en-US" altLang="ko-KR" dirty="0" smtClean="0">
                <a:sym typeface="Wingdings" panose="05000000000000000000" pitchFamily="2" charset="2"/>
              </a:rPr>
              <a:t> (</a:t>
            </a:r>
            <a:r>
              <a:rPr lang="ko-KR" altLang="en-US" dirty="0" smtClean="0">
                <a:sym typeface="Wingdings" panose="05000000000000000000" pitchFamily="2" charset="2"/>
              </a:rPr>
              <a:t>픽셀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단위</a:t>
            </a:r>
            <a:r>
              <a:rPr lang="en-US" altLang="ko-KR" dirty="0" smtClean="0">
                <a:sym typeface="Wingdings" panose="05000000000000000000" pitchFamily="2" charset="2"/>
              </a:rPr>
              <a:t>) – </a:t>
            </a:r>
            <a:r>
              <a:rPr lang="ko-KR" altLang="en-US" dirty="0" smtClean="0">
                <a:sym typeface="Wingdings" panose="05000000000000000000" pitchFamily="2" charset="2"/>
              </a:rPr>
              <a:t>화면의 픽셀 수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en-US" altLang="ko-KR" dirty="0" err="1" smtClean="0">
                <a:sym typeface="Wingdings" panose="05000000000000000000" pitchFamily="2" charset="2"/>
              </a:rPr>
              <a:t>dp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또는 </a:t>
            </a:r>
            <a:r>
              <a:rPr lang="en-US" altLang="ko-KR" dirty="0" smtClean="0">
                <a:sym typeface="Wingdings" panose="05000000000000000000" pitchFamily="2" charset="2"/>
              </a:rPr>
              <a:t>dip (density independent pixel)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밀도 독립적 픽셀</a:t>
            </a:r>
            <a:r>
              <a:rPr lang="en-US" altLang="ko-KR" dirty="0" smtClean="0">
                <a:sym typeface="Wingdings" panose="05000000000000000000" pitchFamily="2" charset="2"/>
              </a:rPr>
              <a:t>, 160 dpi </a:t>
            </a:r>
            <a:r>
              <a:rPr lang="ko-KR" altLang="en-US" dirty="0" smtClean="0">
                <a:sym typeface="Wingdings" panose="05000000000000000000" pitchFamily="2" charset="2"/>
              </a:rPr>
              <a:t>화면을 기준으로 한 픽셀 </a:t>
            </a:r>
            <a:r>
              <a:rPr lang="en-US" altLang="ko-KR" dirty="0" smtClean="0">
                <a:sym typeface="Wingdings" panose="05000000000000000000" pitchFamily="2" charset="2"/>
              </a:rPr>
              <a:t>(dpi – dot per inch)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 err="1" smtClean="0">
                <a:sym typeface="Wingdings" panose="05000000000000000000" pitchFamily="2" charset="2"/>
              </a:rPr>
              <a:t>sp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또는 </a:t>
            </a:r>
            <a:r>
              <a:rPr lang="en-US" altLang="ko-KR" dirty="0" smtClean="0">
                <a:sym typeface="Wingdings" panose="05000000000000000000" pitchFamily="2" charset="2"/>
              </a:rPr>
              <a:t>sip (scale independent pixel) 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축척 독립적 픽셀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텍스트 크기를 지정할 때 사용하는 단위  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/>
            </a:r>
            <a:br>
              <a:rPr lang="en-US" altLang="ko-KR" dirty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882210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01-3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파일이 저장되는 위치</a:t>
            </a:r>
            <a:r>
              <a:rPr lang="en-US" altLang="ko-KR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…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>
                <a:sym typeface="Wingdings" panose="05000000000000000000" pitchFamily="2" charset="2"/>
              </a:rPr>
              <a:t>안스의 프로젝트 창에는 실제 파일 경로를 보여주지 않고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주요 파일을 정리해서 </a:t>
            </a:r>
            <a:r>
              <a:rPr lang="en-US" altLang="ko-KR" dirty="0" smtClean="0">
                <a:sym typeface="Wingdings" panose="05000000000000000000" pitchFamily="2" charset="2"/>
              </a:rPr>
              <a:t>[Android]</a:t>
            </a:r>
            <a:r>
              <a:rPr lang="ko-KR" altLang="en-US" dirty="0" smtClean="0">
                <a:sym typeface="Wingdings" panose="05000000000000000000" pitchFamily="2" charset="2"/>
              </a:rPr>
              <a:t>가 기본입니다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따라서 파일 탐색기에서 파일을 찾을 때 그 경로가 다르게 보일 수 있으니 다음을 참조하십시오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marL="0" indent="0">
              <a:buNone/>
            </a:pPr>
            <a:endParaRPr lang="en-US" altLang="ko-KR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ko-KR" dirty="0">
                <a:sym typeface="Wingdings" panose="05000000000000000000" pitchFamily="2" charset="2"/>
              </a:rPr>
              <a:t/>
            </a:r>
            <a:br>
              <a:rPr lang="en-US" altLang="ko-KR" dirty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55</a:t>
            </a:fld>
            <a:endParaRPr lang="ko-KR" altLang="en-US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8126132"/>
              </p:ext>
            </p:extLst>
          </p:nvPr>
        </p:nvGraphicFramePr>
        <p:xfrm>
          <a:off x="1127448" y="2852936"/>
          <a:ext cx="9289032" cy="2291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1110">
                  <a:extLst>
                    <a:ext uri="{9D8B030D-6E8A-4147-A177-3AD203B41FA5}">
                      <a16:colId xmlns:a16="http://schemas.microsoft.com/office/drawing/2014/main" val="1696039294"/>
                    </a:ext>
                  </a:extLst>
                </a:gridCol>
                <a:gridCol w="6737922">
                  <a:extLst>
                    <a:ext uri="{9D8B030D-6E8A-4147-A177-3AD203B41FA5}">
                      <a16:colId xmlns:a16="http://schemas.microsoft.com/office/drawing/2014/main" val="42718080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구분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저장 위치</a:t>
                      </a:r>
                      <a:endParaRPr lang="en-US" altLang="ko-KR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7565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소스 파일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프로젝트 창</a:t>
                      </a:r>
                      <a:r>
                        <a:rPr lang="en-US" altLang="ko-KR" dirty="0" smtClean="0"/>
                        <a:t>: /app/java/&lt;</a:t>
                      </a:r>
                      <a:r>
                        <a:rPr lang="ko-KR" altLang="en-US" dirty="0" err="1" smtClean="0"/>
                        <a:t>패키지이름</a:t>
                      </a:r>
                      <a:r>
                        <a:rPr lang="en-US" altLang="ko-KR" dirty="0" smtClean="0"/>
                        <a:t>&gt;/&lt;</a:t>
                      </a:r>
                      <a:r>
                        <a:rPr lang="ko-KR" altLang="en-US" dirty="0" smtClean="0"/>
                        <a:t>파일이름</a:t>
                      </a:r>
                      <a:r>
                        <a:rPr lang="en-US" altLang="ko-KR" dirty="0" smtClean="0"/>
                        <a:t>&gt;</a:t>
                      </a:r>
                    </a:p>
                    <a:p>
                      <a:pPr latinLnBrk="1"/>
                      <a:r>
                        <a:rPr lang="ko-KR" altLang="en-US" dirty="0" smtClean="0"/>
                        <a:t>파일 탐색기</a:t>
                      </a:r>
                      <a:r>
                        <a:rPr lang="en-US" altLang="ko-KR" dirty="0" smtClean="0"/>
                        <a:t>:</a:t>
                      </a:r>
                      <a:r>
                        <a:rPr lang="en-US" altLang="ko-KR" baseline="0" dirty="0" smtClean="0"/>
                        <a:t> /app/</a:t>
                      </a:r>
                      <a:r>
                        <a:rPr lang="en-US" altLang="ko-KR" baseline="0" dirty="0" err="1" smtClean="0"/>
                        <a:t>src</a:t>
                      </a:r>
                      <a:r>
                        <a:rPr lang="en-US" altLang="ko-KR" baseline="0" dirty="0" smtClean="0"/>
                        <a:t>/main/java</a:t>
                      </a:r>
                      <a:r>
                        <a:rPr lang="en-US" altLang="ko-KR" dirty="0" smtClean="0"/>
                        <a:t>/&lt;</a:t>
                      </a:r>
                      <a:r>
                        <a:rPr lang="ko-KR" altLang="en-US" dirty="0" err="1" smtClean="0"/>
                        <a:t>패키지이름</a:t>
                      </a:r>
                      <a:r>
                        <a:rPr lang="en-US" altLang="ko-KR" dirty="0" smtClean="0"/>
                        <a:t>&gt;/&lt;</a:t>
                      </a:r>
                      <a:r>
                        <a:rPr lang="ko-KR" altLang="en-US" dirty="0" smtClean="0"/>
                        <a:t>파일이름</a:t>
                      </a:r>
                      <a:r>
                        <a:rPr lang="en-US" altLang="ko-KR" dirty="0" smtClean="0"/>
                        <a:t>&gt;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08415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XML</a:t>
                      </a:r>
                      <a:r>
                        <a:rPr lang="en-US" altLang="ko-KR" baseline="0" dirty="0" smtClean="0"/>
                        <a:t> Layout </a:t>
                      </a:r>
                      <a:r>
                        <a:rPr lang="ko-KR" altLang="en-US" baseline="0" dirty="0" smtClean="0"/>
                        <a:t>파일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프로젝트 창</a:t>
                      </a:r>
                      <a:r>
                        <a:rPr lang="en-US" altLang="ko-KR" dirty="0" smtClean="0"/>
                        <a:t>: /app/res/layout/&lt;</a:t>
                      </a:r>
                      <a:r>
                        <a:rPr lang="ko-KR" altLang="en-US" dirty="0" smtClean="0"/>
                        <a:t>파일이름</a:t>
                      </a:r>
                      <a:r>
                        <a:rPr lang="en-US" altLang="ko-KR" dirty="0" smtClean="0"/>
                        <a:t>&gt;</a:t>
                      </a:r>
                    </a:p>
                    <a:p>
                      <a:pPr latinLnBrk="1"/>
                      <a:r>
                        <a:rPr lang="ko-KR" altLang="en-US" dirty="0" smtClean="0"/>
                        <a:t>파일 탐색기</a:t>
                      </a:r>
                      <a:r>
                        <a:rPr lang="en-US" altLang="ko-KR" dirty="0" smtClean="0"/>
                        <a:t>:</a:t>
                      </a:r>
                      <a:r>
                        <a:rPr lang="en-US" altLang="ko-KR" baseline="0" dirty="0" smtClean="0"/>
                        <a:t> /app/</a:t>
                      </a:r>
                      <a:r>
                        <a:rPr lang="en-US" altLang="ko-KR" baseline="0" dirty="0" err="1" smtClean="0"/>
                        <a:t>src</a:t>
                      </a:r>
                      <a:r>
                        <a:rPr lang="en-US" altLang="ko-KR" baseline="0" dirty="0" smtClean="0"/>
                        <a:t>/main/res</a:t>
                      </a:r>
                      <a:r>
                        <a:rPr lang="en-US" altLang="ko-KR" dirty="0" smtClean="0"/>
                        <a:t>/layout/&lt;</a:t>
                      </a:r>
                      <a:r>
                        <a:rPr lang="ko-KR" altLang="en-US" dirty="0" smtClean="0"/>
                        <a:t>파일이름</a:t>
                      </a:r>
                      <a:r>
                        <a:rPr lang="en-US" altLang="ko-KR" dirty="0" smtClean="0"/>
                        <a:t>&gt;</a:t>
                      </a:r>
                      <a:endParaRPr lang="ko-KR" altLang="en-US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10568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이미지 파일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프로젝트 창</a:t>
                      </a:r>
                      <a:r>
                        <a:rPr lang="en-US" altLang="ko-KR" dirty="0" smtClean="0"/>
                        <a:t>: /app/res/</a:t>
                      </a:r>
                      <a:r>
                        <a:rPr lang="en-US" altLang="ko-KR" dirty="0" err="1" smtClean="0"/>
                        <a:t>drawable</a:t>
                      </a:r>
                      <a:r>
                        <a:rPr lang="en-US" altLang="ko-KR" dirty="0" smtClean="0"/>
                        <a:t>/&lt;</a:t>
                      </a:r>
                      <a:r>
                        <a:rPr lang="ko-KR" altLang="en-US" dirty="0" smtClean="0"/>
                        <a:t>파일이름</a:t>
                      </a:r>
                      <a:r>
                        <a:rPr lang="en-US" altLang="ko-KR" dirty="0" smtClean="0"/>
                        <a:t>&gt;</a:t>
                      </a:r>
                    </a:p>
                    <a:p>
                      <a:pPr latinLnBrk="1"/>
                      <a:r>
                        <a:rPr lang="ko-KR" altLang="en-US" dirty="0" smtClean="0"/>
                        <a:t>파일 탐색기</a:t>
                      </a:r>
                      <a:r>
                        <a:rPr lang="en-US" altLang="ko-KR" dirty="0" smtClean="0"/>
                        <a:t>:</a:t>
                      </a:r>
                      <a:r>
                        <a:rPr lang="en-US" altLang="ko-KR" baseline="0" dirty="0" smtClean="0"/>
                        <a:t> /app/</a:t>
                      </a:r>
                      <a:r>
                        <a:rPr lang="en-US" altLang="ko-KR" baseline="0" dirty="0" err="1" smtClean="0"/>
                        <a:t>src</a:t>
                      </a:r>
                      <a:r>
                        <a:rPr lang="en-US" altLang="ko-KR" baseline="0" dirty="0" smtClean="0"/>
                        <a:t>/main/res</a:t>
                      </a:r>
                      <a:r>
                        <a:rPr lang="en-US" altLang="ko-KR" dirty="0" smtClean="0"/>
                        <a:t>/</a:t>
                      </a:r>
                      <a:r>
                        <a:rPr lang="en-US" altLang="ko-KR" dirty="0" err="1" smtClean="0"/>
                        <a:t>drawable</a:t>
                      </a:r>
                      <a:r>
                        <a:rPr lang="en-US" altLang="ko-KR" dirty="0" smtClean="0"/>
                        <a:t>/&lt;</a:t>
                      </a:r>
                      <a:r>
                        <a:rPr lang="ko-KR" altLang="en-US" dirty="0" smtClean="0"/>
                        <a:t>파일이름</a:t>
                      </a:r>
                      <a:r>
                        <a:rPr lang="en-US" altLang="ko-KR" dirty="0" smtClean="0"/>
                        <a:t>&gt;</a:t>
                      </a:r>
                      <a:endParaRPr lang="ko-KR" altLang="en-US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8206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00139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Joy011Layout: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위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아래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중앙의 공간을 차지하는 전형적인 화면 구성하기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>
                <a:sym typeface="Wingdings" panose="05000000000000000000" pitchFamily="2" charset="2"/>
              </a:rPr>
              <a:t>아래 </a:t>
            </a:r>
            <a:r>
              <a:rPr lang="ko-KR" altLang="en-US" dirty="0">
                <a:sym typeface="Wingdings" panose="05000000000000000000" pitchFamily="2" charset="2"/>
              </a:rPr>
              <a:t>그림과 같은 레이아웃을 만들고자 합니다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안스를 </a:t>
            </a:r>
            <a:r>
              <a:rPr lang="en-US" altLang="ko-KR" dirty="0">
                <a:sym typeface="Wingdings" panose="05000000000000000000" pitchFamily="2" charset="2"/>
              </a:rPr>
              <a:t>Empty Activity</a:t>
            </a:r>
            <a:r>
              <a:rPr lang="ko-KR" altLang="en-US" dirty="0">
                <a:sym typeface="Wingdings" panose="05000000000000000000" pitchFamily="2" charset="2"/>
              </a:rPr>
              <a:t>로 시작하고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프로젝트 이름으로 </a:t>
            </a:r>
            <a:r>
              <a:rPr lang="en-US" altLang="ko-KR" dirty="0" smtClean="0">
                <a:sym typeface="Wingdings" panose="05000000000000000000" pitchFamily="2" charset="2"/>
              </a:rPr>
              <a:t>Joy011Layout </a:t>
            </a:r>
            <a:r>
              <a:rPr lang="ko-KR" altLang="en-US" dirty="0">
                <a:sym typeface="Wingdings" panose="05000000000000000000" pitchFamily="2" charset="2"/>
              </a:rPr>
              <a:t>을 입력하십시오</a:t>
            </a:r>
            <a:r>
              <a:rPr lang="en-US" altLang="ko-KR" dirty="0">
                <a:sym typeface="Wingdings" panose="05000000000000000000" pitchFamily="2" charset="2"/>
              </a:rPr>
              <a:t>.  </a:t>
            </a:r>
            <a:br>
              <a:rPr lang="en-US" altLang="ko-KR" dirty="0">
                <a:sym typeface="Wingdings" panose="05000000000000000000" pitchFamily="2" charset="2"/>
              </a:rPr>
            </a:br>
            <a:r>
              <a:rPr lang="ko-KR" altLang="en-US" dirty="0">
                <a:sym typeface="Wingdings" panose="05000000000000000000" pitchFamily="2" charset="2"/>
              </a:rPr>
              <a:t>패키지 이름은 </a:t>
            </a:r>
            <a:r>
              <a:rPr lang="en-US" altLang="ko-KR" dirty="0" err="1">
                <a:sym typeface="Wingdings" panose="05000000000000000000" pitchFamily="2" charset="2"/>
              </a:rPr>
              <a:t>org.joy.layout</a:t>
            </a:r>
            <a:r>
              <a:rPr lang="ko-KR" altLang="en-US" dirty="0">
                <a:sym typeface="Wingdings" panose="05000000000000000000" pitchFamily="2" charset="2"/>
              </a:rPr>
              <a:t> 으로 입력합니다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전형적인 화면 구성하기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ko-KR" altLang="en-US" dirty="0" smtClean="0">
                <a:sym typeface="Wingdings" panose="05000000000000000000" pitchFamily="2" charset="2"/>
              </a:rPr>
              <a:t>제약 레이아웃을 사용해 화면을 구성합니다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뷰 사이의 </a:t>
            </a:r>
            <a:r>
              <a:rPr lang="en-US" altLang="ko-KR" dirty="0" smtClean="0">
                <a:sym typeface="Wingdings" panose="05000000000000000000" pitchFamily="2" charset="2"/>
              </a:rPr>
              <a:t>margin</a:t>
            </a:r>
            <a:r>
              <a:rPr lang="ko-KR" altLang="en-US" dirty="0" smtClean="0">
                <a:sym typeface="Wingdings" panose="05000000000000000000" pitchFamily="2" charset="2"/>
              </a:rPr>
              <a:t>은 </a:t>
            </a:r>
            <a:r>
              <a:rPr lang="en-US" altLang="ko-KR" dirty="0" smtClean="0">
                <a:sym typeface="Wingdings" panose="05000000000000000000" pitchFamily="2" charset="2"/>
              </a:rPr>
              <a:t>16</a:t>
            </a:r>
            <a:r>
              <a:rPr lang="ko-KR" altLang="en-US" dirty="0" smtClean="0">
                <a:sym typeface="Wingdings" panose="05000000000000000000" pitchFamily="2" charset="2"/>
              </a:rPr>
              <a:t>으로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marL="800100" lvl="1" indent="-342900">
              <a:buFont typeface="+mj-lt"/>
              <a:buAutoNum type="arabicPeriod"/>
            </a:pPr>
            <a:r>
              <a:rPr lang="ko-KR" altLang="en-US" dirty="0" smtClean="0">
                <a:sym typeface="Wingdings" panose="05000000000000000000" pitchFamily="2" charset="2"/>
              </a:rPr>
              <a:t>화면의 위쪽에 </a:t>
            </a:r>
            <a:r>
              <a:rPr lang="en-US" altLang="ko-KR" dirty="0" smtClean="0">
                <a:sym typeface="Wingdings" panose="05000000000000000000" pitchFamily="2" charset="2"/>
              </a:rPr>
              <a:t>BUTTON1</a:t>
            </a:r>
            <a:r>
              <a:rPr lang="ko-KR" altLang="en-US" dirty="0" smtClean="0">
                <a:sym typeface="Wingdings" panose="05000000000000000000" pitchFamily="2" charset="2"/>
              </a:rPr>
              <a:t>을 추가하고 가로 방향으로 꽉 차도록 만듭니다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marL="800100" lvl="1" indent="-342900">
              <a:buFont typeface="+mj-lt"/>
              <a:buAutoNum type="arabicPeriod"/>
            </a:pPr>
            <a:r>
              <a:rPr lang="ko-KR" altLang="en-US" dirty="0">
                <a:sym typeface="Wingdings" panose="05000000000000000000" pitchFamily="2" charset="2"/>
              </a:rPr>
              <a:t>화면의 </a:t>
            </a:r>
            <a:r>
              <a:rPr lang="ko-KR" altLang="en-US" dirty="0" smtClean="0">
                <a:sym typeface="Wingdings" panose="05000000000000000000" pitchFamily="2" charset="2"/>
              </a:rPr>
              <a:t>아래쪽에 </a:t>
            </a:r>
            <a:r>
              <a:rPr lang="en-US" altLang="ko-KR" dirty="0" smtClean="0">
                <a:sym typeface="Wingdings" panose="05000000000000000000" pitchFamily="2" charset="2"/>
              </a:rPr>
              <a:t>BUTTON2</a:t>
            </a:r>
            <a:r>
              <a:rPr lang="ko-KR" altLang="en-US" dirty="0" smtClean="0">
                <a:sym typeface="Wingdings" panose="05000000000000000000" pitchFamily="2" charset="2"/>
              </a:rPr>
              <a:t>를 추가하고 </a:t>
            </a:r>
            <a:r>
              <a:rPr lang="ko-KR" altLang="en-US" dirty="0">
                <a:sym typeface="Wingdings" panose="05000000000000000000" pitchFamily="2" charset="2"/>
              </a:rPr>
              <a:t>가로 방향으로 꽉 차도록 만듭니다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endParaRPr lang="en-US" altLang="ko-KR" dirty="0">
              <a:sym typeface="Wingdings" panose="05000000000000000000" pitchFamily="2" charset="2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ko-KR" altLang="en-US" dirty="0">
                <a:sym typeface="Wingdings" panose="05000000000000000000" pitchFamily="2" charset="2"/>
              </a:rPr>
              <a:t>화면의 </a:t>
            </a:r>
            <a:r>
              <a:rPr lang="ko-KR" altLang="en-US" dirty="0" smtClean="0">
                <a:sym typeface="Wingdings" panose="05000000000000000000" pitchFamily="2" charset="2"/>
              </a:rPr>
              <a:t>가운데에 </a:t>
            </a:r>
            <a:r>
              <a:rPr lang="en-US" altLang="ko-KR" dirty="0" smtClean="0">
                <a:sym typeface="Wingdings" panose="05000000000000000000" pitchFamily="2" charset="2"/>
              </a:rPr>
              <a:t>BUTTON3</a:t>
            </a:r>
            <a:r>
              <a:rPr lang="ko-KR" altLang="en-US" dirty="0" smtClean="0">
                <a:sym typeface="Wingdings" panose="05000000000000000000" pitchFamily="2" charset="2"/>
              </a:rPr>
              <a:t>을 </a:t>
            </a:r>
            <a:r>
              <a:rPr lang="ko-KR" altLang="en-US" dirty="0">
                <a:sym typeface="Wingdings" panose="05000000000000000000" pitchFamily="2" charset="2"/>
              </a:rPr>
              <a:t>추가하고 </a:t>
            </a:r>
            <a:r>
              <a:rPr lang="ko-KR" altLang="en-US" dirty="0" smtClean="0">
                <a:sym typeface="Wingdings" panose="05000000000000000000" pitchFamily="2" charset="2"/>
              </a:rPr>
              <a:t>위쪽 버튼과 아래쪽 버튼 사이의 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중앙 공간을 꽉 채우도록 만듭니다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>
                <a:sym typeface="Wingdings" panose="05000000000000000000" pitchFamily="2" charset="2"/>
              </a:rPr>
              <a:t/>
            </a:r>
            <a:br>
              <a:rPr lang="en-US" altLang="ko-KR" dirty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56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7353" y="2541106"/>
            <a:ext cx="2312477" cy="400829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1824" y="3789040"/>
            <a:ext cx="4735220" cy="2755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04010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Joy011Layout: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위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아래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중앙의 공간을 차지하는 전형적인 화면 구성하기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ym typeface="Wingdings" panose="05000000000000000000" pitchFamily="2" charset="2"/>
              </a:rPr>
              <a:t>참고할 점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상단 버튼은 위쪽과 조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우의 연결점을 부모 레이아웃과 연결합니다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하단 버튼은 아래쪽과 좌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우의 연결점을 부모 레이아웃과 연결합니다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가운데 버튼의 위쪽 연결점은 상단 버튼의 아래쪽 연결점과 연결합니다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가운데 버튼의 아래쪽 연결점은 하단 버튼의 위쪽 연결점과 연결합니다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/>
            </a:r>
            <a:br>
              <a:rPr lang="en-US" altLang="ko-KR" dirty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57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101" y="2492896"/>
            <a:ext cx="2348056" cy="400363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7508" y="2546641"/>
            <a:ext cx="2339819" cy="388577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4520" y="2564904"/>
            <a:ext cx="2263218" cy="389969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24066" y="2549269"/>
            <a:ext cx="2277145" cy="391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53190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Joy012ConstraintLayout: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간단한 사용자 인터페이스 구성하기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b="1" dirty="0" smtClean="0">
                <a:sym typeface="Wingdings" panose="05000000000000000000" pitchFamily="2" charset="2"/>
              </a:rPr>
              <a:t>Step 1: </a:t>
            </a: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아래 왼쪽 그림과 같은 레이아웃을 만들고자 합니다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안스를 </a:t>
            </a:r>
            <a:r>
              <a:rPr lang="en-US" altLang="ko-KR" dirty="0">
                <a:sym typeface="Wingdings" panose="05000000000000000000" pitchFamily="2" charset="2"/>
              </a:rPr>
              <a:t>Empty Activity</a:t>
            </a:r>
            <a:r>
              <a:rPr lang="ko-KR" altLang="en-US" dirty="0">
                <a:sym typeface="Wingdings" panose="05000000000000000000" pitchFamily="2" charset="2"/>
              </a:rPr>
              <a:t>로 시작하고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프로젝트 이름으로 </a:t>
            </a:r>
            <a:r>
              <a:rPr lang="en-US" altLang="ko-KR" dirty="0" smtClean="0">
                <a:sym typeface="Wingdings" panose="05000000000000000000" pitchFamily="2" charset="2"/>
              </a:rPr>
              <a:t>Joy012ConstraintLayout </a:t>
            </a:r>
            <a:r>
              <a:rPr lang="ko-KR" altLang="en-US" dirty="0">
                <a:sym typeface="Wingdings" panose="05000000000000000000" pitchFamily="2" charset="2"/>
              </a:rPr>
              <a:t>을 입력하십시오</a:t>
            </a:r>
            <a:r>
              <a:rPr lang="en-US" altLang="ko-KR" dirty="0">
                <a:sym typeface="Wingdings" panose="05000000000000000000" pitchFamily="2" charset="2"/>
              </a:rPr>
              <a:t>.  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패키지 이름은 </a:t>
            </a:r>
            <a:r>
              <a:rPr lang="en-US" altLang="ko-KR" dirty="0" err="1" smtClean="0">
                <a:sym typeface="Wingdings" panose="05000000000000000000" pitchFamily="2" charset="2"/>
              </a:rPr>
              <a:t>org.joy.layout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으로 입력합니다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여기 </a:t>
            </a:r>
            <a:r>
              <a:rPr lang="ko-KR" altLang="en-US" dirty="0" smtClean="0">
                <a:sym typeface="Wingdings" panose="05000000000000000000" pitchFamily="2" charset="2"/>
                <a:hlinkClick r:id="rId2"/>
              </a:rPr>
              <a:t>링크</a:t>
            </a:r>
            <a:r>
              <a:rPr lang="ko-KR" altLang="en-US" dirty="0" smtClean="0">
                <a:sym typeface="Wingdings" panose="05000000000000000000" pitchFamily="2" charset="2"/>
              </a:rPr>
              <a:t>를 접속하십시오</a:t>
            </a:r>
            <a:r>
              <a:rPr lang="en-US" altLang="ko-KR" sz="1600" dirty="0" smtClean="0">
                <a:sym typeface="Wingdings" panose="05000000000000000000" pitchFamily="2" charset="2"/>
              </a:rPr>
              <a:t>. (</a:t>
            </a:r>
            <a:r>
              <a:rPr lang="en-US" altLang="ko-KR" sz="1600" dirty="0">
                <a:hlinkClick r:id="rId2"/>
              </a:rPr>
              <a:t>https://</a:t>
            </a:r>
            <a:r>
              <a:rPr lang="en-US" altLang="ko-KR" sz="1600" dirty="0" smtClean="0">
                <a:hlinkClick r:id="rId2"/>
              </a:rPr>
              <a:t>developer.android.com/training/basics/firstapp/building-ui</a:t>
            </a:r>
            <a:r>
              <a:rPr lang="en-US" altLang="ko-KR" sz="1600" dirty="0" smtClean="0">
                <a:sym typeface="Wingdings" panose="05000000000000000000" pitchFamily="2" charset="2"/>
              </a:rPr>
              <a:t>)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웹 페이지의 본문을 읽고</a:t>
            </a:r>
            <a:r>
              <a:rPr lang="en-US" altLang="ko-KR" dirty="0" smtClean="0">
                <a:sym typeface="Wingdings" panose="05000000000000000000" pitchFamily="2" charset="2"/>
              </a:rPr>
              <a:t>, Layout Editor</a:t>
            </a:r>
            <a:r>
              <a:rPr lang="ko-KR" altLang="en-US" dirty="0" smtClean="0">
                <a:sym typeface="Wingdings" panose="05000000000000000000" pitchFamily="2" charset="2"/>
              </a:rPr>
              <a:t>를 시작하십시오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참고로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아래 이름</a:t>
            </a:r>
            <a:r>
              <a:rPr lang="en-US" altLang="ko-KR" dirty="0" smtClean="0">
                <a:sym typeface="Wingdings" panose="05000000000000000000" pitchFamily="2" charset="2"/>
              </a:rPr>
              <a:t>(</a:t>
            </a:r>
            <a:r>
              <a:rPr lang="ko-KR" altLang="en-US" dirty="0" smtClean="0">
                <a:sym typeface="Wingdings" panose="05000000000000000000" pitchFamily="2" charset="2"/>
              </a:rPr>
              <a:t>명칭</a:t>
            </a:r>
            <a:r>
              <a:rPr lang="en-US" altLang="ko-KR" dirty="0" smtClean="0">
                <a:sym typeface="Wingdings" panose="05000000000000000000" pitchFamily="2" charset="2"/>
              </a:rPr>
              <a:t>)</a:t>
            </a:r>
            <a:r>
              <a:rPr lang="ko-KR" altLang="en-US" dirty="0" smtClean="0">
                <a:sym typeface="Wingdings" panose="05000000000000000000" pitchFamily="2" charset="2"/>
              </a:rPr>
              <a:t>들에 익숙해지면 글들을 읽는데 유익합니다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58</a:t>
            </a:fld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4939" y="3839080"/>
            <a:ext cx="4968783" cy="2134029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4255759" y="3986725"/>
            <a:ext cx="1664238" cy="26161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wrap="none">
            <a:spAutoFit/>
          </a:bodyPr>
          <a:lstStyle/>
          <a:p>
            <a:r>
              <a:rPr lang="en-US" altLang="ko-KR" sz="1100" dirty="0"/>
              <a:t>Select Design Surface</a:t>
            </a:r>
            <a:endParaRPr lang="ko-KR" altLang="en-US" sz="1100" dirty="0"/>
          </a:p>
        </p:txBody>
      </p:sp>
      <p:cxnSp>
        <p:nvCxnSpPr>
          <p:cNvPr id="12" name="직선 화살표 연결선 11"/>
          <p:cNvCxnSpPr>
            <a:stCxn id="10" idx="3"/>
          </p:cNvCxnSpPr>
          <p:nvPr/>
        </p:nvCxnSpPr>
        <p:spPr>
          <a:xfrm>
            <a:off x="5919997" y="4117530"/>
            <a:ext cx="596950" cy="958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5486745" y="4775184"/>
            <a:ext cx="1350050" cy="600164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altLang="ko-KR" sz="1100" dirty="0"/>
              <a:t>Enable </a:t>
            </a:r>
            <a:endParaRPr lang="en-US" altLang="ko-KR" sz="1100" dirty="0" smtClean="0"/>
          </a:p>
          <a:p>
            <a:r>
              <a:rPr lang="en-US" altLang="ko-KR" sz="1100" dirty="0" err="1" smtClean="0"/>
              <a:t>Autoconnection</a:t>
            </a:r>
            <a:r>
              <a:rPr lang="en-US" altLang="ko-KR" sz="1100" dirty="0" smtClean="0"/>
              <a:t> </a:t>
            </a:r>
          </a:p>
          <a:p>
            <a:r>
              <a:rPr lang="en-US" altLang="ko-KR" sz="1100" dirty="0" smtClean="0"/>
              <a:t>to </a:t>
            </a:r>
            <a:r>
              <a:rPr lang="en-US" altLang="ko-KR" sz="1100" dirty="0"/>
              <a:t>Parent</a:t>
            </a:r>
            <a:endParaRPr lang="ko-KR" altLang="en-US" sz="1100" dirty="0"/>
          </a:p>
        </p:txBody>
      </p:sp>
      <p:cxnSp>
        <p:nvCxnSpPr>
          <p:cNvPr id="15" name="직선 화살표 연결선 14"/>
          <p:cNvCxnSpPr/>
          <p:nvPr/>
        </p:nvCxnSpPr>
        <p:spPr>
          <a:xfrm flipV="1">
            <a:off x="6588955" y="4559160"/>
            <a:ext cx="360040" cy="21602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6948995" y="4813656"/>
            <a:ext cx="1253869" cy="261610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altLang="ko-KR" sz="1100" dirty="0"/>
              <a:t>Default Margins</a:t>
            </a:r>
            <a:endParaRPr lang="ko-KR" altLang="en-US" sz="1100" dirty="0"/>
          </a:p>
        </p:txBody>
      </p:sp>
      <p:cxnSp>
        <p:nvCxnSpPr>
          <p:cNvPr id="20" name="직선 화살표 연결선 19"/>
          <p:cNvCxnSpPr/>
          <p:nvPr/>
        </p:nvCxnSpPr>
        <p:spPr>
          <a:xfrm flipV="1">
            <a:off x="7381043" y="4559160"/>
            <a:ext cx="0" cy="21602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9757307" y="6119718"/>
            <a:ext cx="1401346" cy="261610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altLang="ko-KR" sz="1100" dirty="0"/>
              <a:t>c</a:t>
            </a:r>
            <a:r>
              <a:rPr lang="en-US" altLang="ko-KR" sz="1100" dirty="0" smtClean="0"/>
              <a:t>onstraint Anchor</a:t>
            </a:r>
            <a:endParaRPr lang="ko-KR" altLang="en-US" sz="1100" dirty="0"/>
          </a:p>
        </p:txBody>
      </p:sp>
      <p:cxnSp>
        <p:nvCxnSpPr>
          <p:cNvPr id="23" name="직선 화살표 연결선 22"/>
          <p:cNvCxnSpPr>
            <a:stCxn id="21" idx="1"/>
          </p:cNvCxnSpPr>
          <p:nvPr/>
        </p:nvCxnSpPr>
        <p:spPr>
          <a:xfrm flipH="1" flipV="1">
            <a:off x="9253251" y="5490416"/>
            <a:ext cx="504056" cy="760107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9506508" y="4730308"/>
            <a:ext cx="1024639" cy="261610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altLang="ko-KR" sz="1100" dirty="0" smtClean="0"/>
              <a:t>view handle</a:t>
            </a:r>
            <a:endParaRPr lang="ko-KR" altLang="en-US" sz="1100" dirty="0"/>
          </a:p>
        </p:txBody>
      </p:sp>
      <p:cxnSp>
        <p:nvCxnSpPr>
          <p:cNvPr id="27" name="직선 화살표 연결선 26"/>
          <p:cNvCxnSpPr/>
          <p:nvPr/>
        </p:nvCxnSpPr>
        <p:spPr>
          <a:xfrm flipH="1">
            <a:off x="9253251" y="4861113"/>
            <a:ext cx="245758" cy="346119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/>
          <p:cNvCxnSpPr>
            <a:stCxn id="21" idx="1"/>
          </p:cNvCxnSpPr>
          <p:nvPr/>
        </p:nvCxnSpPr>
        <p:spPr>
          <a:xfrm flipH="1" flipV="1">
            <a:off x="8389155" y="5783296"/>
            <a:ext cx="1368152" cy="467227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332" y="3666621"/>
            <a:ext cx="3444538" cy="2712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700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Joy012ConstraintLayout: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간단한 사용자 인터페이스 구성하기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b="1" dirty="0" smtClean="0">
                <a:sym typeface="Wingdings" panose="05000000000000000000" pitchFamily="2" charset="2"/>
              </a:rPr>
              <a:t>Step </a:t>
            </a:r>
            <a:r>
              <a:rPr lang="en-US" altLang="ko-KR" b="1" dirty="0">
                <a:sym typeface="Wingdings" panose="05000000000000000000" pitchFamily="2" charset="2"/>
              </a:rPr>
              <a:t>1</a:t>
            </a:r>
            <a:r>
              <a:rPr lang="en-US" altLang="ko-KR" b="1" dirty="0" smtClean="0">
                <a:sym typeface="Wingdings" panose="05000000000000000000" pitchFamily="2" charset="2"/>
              </a:rPr>
              <a:t>: </a:t>
            </a:r>
          </a:p>
          <a:p>
            <a:pPr lvl="1"/>
            <a:r>
              <a:rPr lang="en-US" altLang="ko-KR" b="1" dirty="0" smtClean="0">
                <a:sym typeface="Wingdings" panose="05000000000000000000" pitchFamily="2" charset="2"/>
              </a:rPr>
              <a:t>[</a:t>
            </a:r>
            <a:r>
              <a:rPr lang="ko-KR" altLang="en-US" b="1" dirty="0" smtClean="0">
                <a:sym typeface="Wingdings" panose="05000000000000000000" pitchFamily="2" charset="2"/>
              </a:rPr>
              <a:t>유연한 크기의 텍스트 </a:t>
            </a:r>
            <a:r>
              <a:rPr lang="ko-KR" altLang="en-US" b="1" dirty="0" err="1" smtClean="0">
                <a:sym typeface="Wingdings" panose="05000000000000000000" pitchFamily="2" charset="2"/>
              </a:rPr>
              <a:t>입력상자</a:t>
            </a:r>
            <a:r>
              <a:rPr lang="ko-KR" altLang="en-US" b="1" dirty="0" smtClean="0">
                <a:sym typeface="Wingdings" panose="05000000000000000000" pitchFamily="2" charset="2"/>
              </a:rPr>
              <a:t> 만들기</a:t>
            </a:r>
            <a:r>
              <a:rPr lang="en-US" altLang="ko-KR" b="1" dirty="0" smtClean="0">
                <a:sym typeface="Wingdings" panose="05000000000000000000" pitchFamily="2" charset="2"/>
              </a:rPr>
              <a:t>]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직전까지 </a:t>
            </a:r>
            <a:r>
              <a:rPr lang="ko-KR" altLang="en-US" dirty="0" smtClean="0">
                <a:sym typeface="Wingdings" panose="05000000000000000000" pitchFamily="2" charset="2"/>
              </a:rPr>
              <a:t>작업을 하고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프로젝트를 실행하여 결과를 관찰하십시오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res/strings.xml </a:t>
            </a:r>
            <a:r>
              <a:rPr lang="ko-KR" altLang="en-US" dirty="0" smtClean="0">
                <a:sym typeface="Wingdings" panose="05000000000000000000" pitchFamily="2" charset="2"/>
              </a:rPr>
              <a:t>파일을 아래와 같이 만들어야 경고</a:t>
            </a:r>
            <a:r>
              <a:rPr lang="en-US" altLang="ko-KR" dirty="0" smtClean="0">
                <a:sym typeface="Wingdings" panose="05000000000000000000" pitchFamily="2" charset="2"/>
              </a:rPr>
              <a:t>(Warning)</a:t>
            </a:r>
            <a:r>
              <a:rPr lang="ko-KR" altLang="en-US" dirty="0" smtClean="0">
                <a:sym typeface="Wingdings" panose="05000000000000000000" pitchFamily="2" charset="2"/>
              </a:rPr>
              <a:t>을 제거할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두 버튼은 </a:t>
            </a:r>
            <a:r>
              <a:rPr lang="en-US" altLang="ko-KR" dirty="0" smtClean="0">
                <a:sym typeface="Wingdings" panose="05000000000000000000" pitchFamily="2" charset="2"/>
              </a:rPr>
              <a:t>baseline</a:t>
            </a:r>
            <a:r>
              <a:rPr lang="ko-KR" altLang="en-US" dirty="0" smtClean="0">
                <a:sym typeface="Wingdings" panose="05000000000000000000" pitchFamily="2" charset="2"/>
              </a:rPr>
              <a:t>을 이용하여 수평적으로 일직선이 되도록 하였습니다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Default margin</a:t>
            </a:r>
            <a:r>
              <a:rPr lang="ko-KR" altLang="en-US" dirty="0" smtClean="0">
                <a:sym typeface="Wingdings" panose="05000000000000000000" pitchFamily="2" charset="2"/>
              </a:rPr>
              <a:t>은 </a:t>
            </a:r>
            <a:r>
              <a:rPr lang="en-US" altLang="ko-KR" dirty="0" smtClean="0">
                <a:sym typeface="Wingdings" panose="05000000000000000000" pitchFamily="2" charset="2"/>
              </a:rPr>
              <a:t>16sp</a:t>
            </a:r>
            <a:r>
              <a:rPr lang="ko-KR" altLang="en-US" dirty="0" smtClean="0">
                <a:sym typeface="Wingdings" panose="05000000000000000000" pitchFamily="2" charset="2"/>
              </a:rPr>
              <a:t>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59</a:t>
            </a:fld>
            <a:endParaRPr lang="ko-KR" altLang="en-US"/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1464" y="4581128"/>
            <a:ext cx="5707977" cy="164683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3279" y="2636912"/>
            <a:ext cx="5585944" cy="1790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31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01-1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창의 구성과 기능 알아보기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>
                <a:sym typeface="Wingdings" panose="05000000000000000000" pitchFamily="2" charset="2"/>
              </a:rPr>
              <a:t>새 프로젝트를 시작하</a:t>
            </a:r>
            <a:r>
              <a:rPr lang="ko-KR" altLang="en-US" dirty="0">
                <a:sym typeface="Wingdings" panose="05000000000000000000" pitchFamily="2" charset="2"/>
              </a:rPr>
              <a:t>면</a:t>
            </a:r>
            <a:r>
              <a:rPr lang="ko-KR" altLang="en-US" dirty="0" smtClean="0">
                <a:sym typeface="Wingdings" panose="05000000000000000000" pitchFamily="2" charset="2"/>
              </a:rPr>
              <a:t> 창들이 나타나는데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왼쪽은 프로젝트 영역이고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err="1" smtClean="0">
                <a:sym typeface="Wingdings" panose="05000000000000000000" pitchFamily="2" charset="2"/>
              </a:rPr>
              <a:t>윗쪽은</a:t>
            </a:r>
            <a:r>
              <a:rPr lang="ko-KR" altLang="en-US" dirty="0" smtClean="0">
                <a:sym typeface="Wingdings" panose="05000000000000000000" pitchFamily="2" charset="2"/>
              </a:rPr>
              <a:t> 메뉴와 아이콘들이 있고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가운데는 작업 영역입니다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오른쪽 작업 영역에 </a:t>
            </a:r>
            <a:r>
              <a:rPr lang="en-US" altLang="ko-KR" b="1" dirty="0" smtClean="0">
                <a:sym typeface="Wingdings" panose="05000000000000000000" pitchFamily="2" charset="2"/>
              </a:rPr>
              <a:t>[activity_main.xml], [MainActivity.java]</a:t>
            </a:r>
            <a:r>
              <a:rPr lang="ko-KR" altLang="en-US" dirty="0" smtClean="0">
                <a:sym typeface="Wingdings" panose="05000000000000000000" pitchFamily="2" charset="2"/>
              </a:rPr>
              <a:t>탭이 있으면 프로젝트가 잘 시작된 것입니다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이 탭들을 닫아 보고 다시 열어볼 수 있을까요</a:t>
            </a:r>
            <a:r>
              <a:rPr lang="en-US" altLang="ko-KR" dirty="0" smtClean="0">
                <a:sym typeface="Wingdings" panose="05000000000000000000" pitchFamily="2" charset="2"/>
              </a:rPr>
              <a:t>? </a:t>
            </a:r>
            <a:r>
              <a:rPr lang="ko-KR" altLang="en-US" dirty="0" smtClean="0">
                <a:sym typeface="Wingdings" panose="05000000000000000000" pitchFamily="2" charset="2"/>
              </a:rPr>
              <a:t>탭 옆에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[x] </a:t>
            </a:r>
            <a:r>
              <a:rPr lang="ko-KR" altLang="en-US" dirty="0" smtClean="0">
                <a:sym typeface="Wingdings" panose="05000000000000000000" pitchFamily="2" charset="2"/>
              </a:rPr>
              <a:t>표시를 눌러 탭을 닫을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왼쪽 프로젝트 영역에서 </a:t>
            </a:r>
            <a:r>
              <a:rPr lang="en-US" altLang="ko-KR" b="1" dirty="0" smtClean="0">
                <a:solidFill>
                  <a:srgbClr val="0070C0"/>
                </a:solidFill>
                <a:sym typeface="Wingdings" panose="05000000000000000000" pitchFamily="2" charset="2"/>
              </a:rPr>
              <a:t>MainActivity.java, activity_main.xml </a:t>
            </a:r>
            <a:r>
              <a:rPr lang="ko-KR" altLang="en-US" b="1" dirty="0" smtClean="0">
                <a:solidFill>
                  <a:srgbClr val="0070C0"/>
                </a:solidFill>
                <a:sym typeface="Wingdings" panose="05000000000000000000" pitchFamily="2" charset="2"/>
              </a:rPr>
              <a:t>파일을 </a:t>
            </a:r>
            <a:r>
              <a:rPr lang="ko-KR" altLang="en-US" b="1" dirty="0" err="1" smtClean="0">
                <a:solidFill>
                  <a:srgbClr val="0070C0"/>
                </a:solidFill>
                <a:sym typeface="Wingdings" panose="05000000000000000000" pitchFamily="2" charset="2"/>
              </a:rPr>
              <a:t>더불</a:t>
            </a:r>
            <a:r>
              <a:rPr lang="ko-KR" altLang="en-US" dirty="0" err="1" smtClean="0">
                <a:sym typeface="Wingdings" panose="05000000000000000000" pitchFamily="2" charset="2"/>
              </a:rPr>
              <a:t>클릭하면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복구할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시도해보세요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en-US" altLang="ko-KR" dirty="0" smtClean="0">
                <a:sym typeface="Wingdings" panose="05000000000000000000" pitchFamily="2" charset="2"/>
              </a:rPr>
              <a:t>activity_main.xml</a:t>
            </a:r>
            <a:r>
              <a:rPr lang="ko-KR" altLang="en-US" dirty="0" smtClean="0">
                <a:sym typeface="Wingdings" panose="05000000000000000000" pitchFamily="2" charset="2"/>
              </a:rPr>
              <a:t>은 안 보이나요</a:t>
            </a:r>
            <a:r>
              <a:rPr lang="en-US" altLang="ko-KR" dirty="0" smtClean="0">
                <a:sym typeface="Wingdings" panose="05000000000000000000" pitchFamily="2" charset="2"/>
              </a:rPr>
              <a:t>?</a:t>
            </a:r>
            <a:r>
              <a:rPr lang="en-US" altLang="ko-KR" dirty="0">
                <a:sym typeface="Wingdings" panose="05000000000000000000" pitchFamily="2" charset="2"/>
              </a:rPr>
              <a:t/>
            </a:r>
            <a:br>
              <a:rPr lang="en-US" altLang="ko-KR" dirty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>[res]  [layout]  activity_main.xml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6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0016" y="2464838"/>
            <a:ext cx="5555143" cy="4178138"/>
          </a:xfrm>
          <a:prstGeom prst="rect">
            <a:avLst/>
          </a:prstGeom>
        </p:spPr>
      </p:pic>
      <p:sp>
        <p:nvSpPr>
          <p:cNvPr id="8" name="오른쪽 화살표 7"/>
          <p:cNvSpPr/>
          <p:nvPr/>
        </p:nvSpPr>
        <p:spPr>
          <a:xfrm rot="16200000">
            <a:off x="8400257" y="3462014"/>
            <a:ext cx="432047" cy="288032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오른쪽 화살표 8"/>
          <p:cNvSpPr/>
          <p:nvPr/>
        </p:nvSpPr>
        <p:spPr>
          <a:xfrm rot="16200000">
            <a:off x="9308136" y="3490596"/>
            <a:ext cx="432047" cy="288032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오른쪽 화살표 10"/>
          <p:cNvSpPr/>
          <p:nvPr/>
        </p:nvSpPr>
        <p:spPr>
          <a:xfrm>
            <a:off x="6038587" y="3920418"/>
            <a:ext cx="432047" cy="288032"/>
          </a:xfrm>
          <a:prstGeom prst="right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오른쪽 화살표 11"/>
          <p:cNvSpPr/>
          <p:nvPr/>
        </p:nvSpPr>
        <p:spPr>
          <a:xfrm>
            <a:off x="6038587" y="4450463"/>
            <a:ext cx="432047" cy="288032"/>
          </a:xfrm>
          <a:prstGeom prst="right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051168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Joy012ConstraintLayout: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간단한 사용자 인터페이스 구성하기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b="1" dirty="0" smtClean="0">
                <a:sym typeface="Wingdings" panose="05000000000000000000" pitchFamily="2" charset="2"/>
              </a:rPr>
              <a:t>Step </a:t>
            </a:r>
            <a:r>
              <a:rPr lang="en-US" altLang="ko-KR" b="1" dirty="0">
                <a:sym typeface="Wingdings" panose="05000000000000000000" pitchFamily="2" charset="2"/>
              </a:rPr>
              <a:t>2</a:t>
            </a:r>
            <a:r>
              <a:rPr lang="en-US" altLang="ko-KR" dirty="0" smtClean="0">
                <a:sym typeface="Wingdings" panose="05000000000000000000" pitchFamily="2" charset="2"/>
              </a:rPr>
              <a:t>: </a:t>
            </a:r>
            <a:r>
              <a:rPr lang="ko-KR" altLang="en-US" dirty="0">
                <a:sym typeface="Wingdings" panose="05000000000000000000" pitchFamily="2" charset="2"/>
              </a:rPr>
              <a:t>유연한 크기의 텍스트 </a:t>
            </a:r>
            <a:r>
              <a:rPr lang="ko-KR" altLang="en-US" dirty="0" smtClean="0">
                <a:sym typeface="Wingdings" panose="05000000000000000000" pitchFamily="2" charset="2"/>
              </a:rPr>
              <a:t>상자 만들기 </a:t>
            </a:r>
            <a:r>
              <a:rPr lang="en-US" altLang="ko-KR" dirty="0" smtClean="0">
                <a:sym typeface="Wingdings" panose="05000000000000000000" pitchFamily="2" charset="2"/>
              </a:rPr>
              <a:t>(</a:t>
            </a:r>
            <a:r>
              <a:rPr lang="ko-KR" altLang="en-US" dirty="0" smtClean="0">
                <a:sym typeface="Wingdings" panose="05000000000000000000" pitchFamily="2" charset="2"/>
              </a:rPr>
              <a:t>버튼 크기가 고정되어 있고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텍스트 상자가 유연한 크기로 되어 있음</a:t>
            </a:r>
            <a:r>
              <a:rPr lang="en-US" altLang="ko-KR" dirty="0" smtClean="0">
                <a:sym typeface="Wingdings" panose="05000000000000000000" pitchFamily="2" charset="2"/>
              </a:rPr>
              <a:t>)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두 개의 뷰를 선택한 후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텍스트 뷰 위에서 우클릭하여 나타나는 메뉴 옵션에서 </a:t>
            </a:r>
            <a:r>
              <a:rPr lang="en-US" altLang="ko-KR" dirty="0" smtClean="0">
                <a:sym typeface="Wingdings" panose="05000000000000000000" pitchFamily="2" charset="2"/>
              </a:rPr>
              <a:t>Chains  Create horizontal chains  </a:t>
            </a:r>
            <a:r>
              <a:rPr lang="ko-KR" altLang="en-US" dirty="0" smtClean="0">
                <a:sym typeface="Wingdings" panose="05000000000000000000" pitchFamily="2" charset="2"/>
              </a:rPr>
              <a:t>선택하여 두 뷰를 </a:t>
            </a:r>
            <a:r>
              <a:rPr lang="en-US" altLang="ko-KR" dirty="0" smtClean="0">
                <a:sym typeface="Wingdings" panose="05000000000000000000" pitchFamily="2" charset="2"/>
              </a:rPr>
              <a:t>chain</a:t>
            </a:r>
            <a:r>
              <a:rPr lang="ko-KR" altLang="en-US" dirty="0" smtClean="0">
                <a:sym typeface="Wingdings" panose="05000000000000000000" pitchFamily="2" charset="2"/>
              </a:rPr>
              <a:t>으로 연결합니다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60</a:t>
            </a:fld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400" y="4693105"/>
            <a:ext cx="3441286" cy="180157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2750" y="4661232"/>
            <a:ext cx="3027274" cy="1800200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695400" y="2685360"/>
            <a:ext cx="13644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ym typeface="Wingdings" panose="05000000000000000000" pitchFamily="2" charset="2"/>
              </a:rPr>
              <a:t>Step </a:t>
            </a:r>
            <a:r>
              <a:rPr lang="en-US" altLang="ko-KR" b="1" dirty="0" smtClean="0">
                <a:sym typeface="Wingdings" panose="05000000000000000000" pitchFamily="2" charset="2"/>
              </a:rPr>
              <a:t>1</a:t>
            </a:r>
            <a:r>
              <a:rPr lang="ko-KR" altLang="en-US" b="1" dirty="0" smtClean="0">
                <a:sym typeface="Wingdings" panose="05000000000000000000" pitchFamily="2" charset="2"/>
              </a:rPr>
              <a:t> 결과</a:t>
            </a:r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5986485" y="2685360"/>
            <a:ext cx="13644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ym typeface="Wingdings" panose="05000000000000000000" pitchFamily="2" charset="2"/>
              </a:rPr>
              <a:t>Step </a:t>
            </a:r>
            <a:r>
              <a:rPr lang="en-US" altLang="ko-KR" b="1" dirty="0" smtClean="0">
                <a:sym typeface="Wingdings" panose="05000000000000000000" pitchFamily="2" charset="2"/>
              </a:rPr>
              <a:t>2 </a:t>
            </a:r>
            <a:r>
              <a:rPr lang="ko-KR" altLang="en-US" b="1" dirty="0" smtClean="0">
                <a:sym typeface="Wingdings" panose="05000000000000000000" pitchFamily="2" charset="2"/>
              </a:rPr>
              <a:t>결과</a:t>
            </a:r>
            <a:endParaRPr lang="ko-KR" altLang="en-US" dirty="0"/>
          </a:p>
        </p:txBody>
      </p:sp>
      <p:sp>
        <p:nvSpPr>
          <p:cNvPr id="16" name="직사각형 15"/>
          <p:cNvSpPr/>
          <p:nvPr/>
        </p:nvSpPr>
        <p:spPr>
          <a:xfrm>
            <a:off x="9455938" y="5766738"/>
            <a:ext cx="191911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smtClean="0">
                <a:sym typeface="Wingdings" panose="05000000000000000000" pitchFamily="2" charset="2"/>
              </a:rPr>
              <a:t>여기에도 </a:t>
            </a:r>
            <a:r>
              <a:rPr lang="en-US" altLang="ko-KR" sz="1200" dirty="0" smtClean="0">
                <a:sym typeface="Wingdings" panose="05000000000000000000" pitchFamily="2" charset="2"/>
              </a:rPr>
              <a:t>pull-down </a:t>
            </a:r>
            <a:r>
              <a:rPr lang="ko-KR" altLang="en-US" sz="1200" dirty="0" smtClean="0">
                <a:sym typeface="Wingdings" panose="05000000000000000000" pitchFamily="2" charset="2"/>
              </a:rPr>
              <a:t>하면 </a:t>
            </a:r>
            <a:endParaRPr lang="en-US" altLang="ko-KR" sz="1200" dirty="0" smtClean="0">
              <a:sym typeface="Wingdings" panose="05000000000000000000" pitchFamily="2" charset="2"/>
            </a:endParaRPr>
          </a:p>
          <a:p>
            <a:r>
              <a:rPr lang="en-US" altLang="ko-KR" sz="1200" dirty="0">
                <a:sym typeface="Wingdings" panose="05000000000000000000" pitchFamily="2" charset="2"/>
              </a:rPr>
              <a:t>"</a:t>
            </a:r>
            <a:r>
              <a:rPr lang="ko-KR" altLang="en-US" sz="1200" dirty="0" smtClean="0">
                <a:sym typeface="Wingdings" panose="05000000000000000000" pitchFamily="2" charset="2"/>
              </a:rPr>
              <a:t>화면 돌리기</a:t>
            </a:r>
            <a:r>
              <a:rPr lang="en-US" altLang="ko-KR" sz="1200" dirty="0" smtClean="0">
                <a:sym typeface="Wingdings" panose="05000000000000000000" pitchFamily="2" charset="2"/>
              </a:rPr>
              <a:t>" </a:t>
            </a:r>
            <a:r>
              <a:rPr lang="ko-KR" altLang="en-US" sz="1200" dirty="0" smtClean="0">
                <a:sym typeface="Wingdings" panose="05000000000000000000" pitchFamily="2" charset="2"/>
              </a:rPr>
              <a:t>옵션이 있음</a:t>
            </a:r>
            <a:endParaRPr lang="ko-KR" altLang="en-US" sz="1200" dirty="0"/>
          </a:p>
        </p:txBody>
      </p:sp>
      <p:cxnSp>
        <p:nvCxnSpPr>
          <p:cNvPr id="18" name="직선 화살표 연결선 17"/>
          <p:cNvCxnSpPr/>
          <p:nvPr/>
        </p:nvCxnSpPr>
        <p:spPr>
          <a:xfrm flipH="1" flipV="1">
            <a:off x="8224401" y="5434473"/>
            <a:ext cx="1202556" cy="62139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9976" y="3184584"/>
            <a:ext cx="6416596" cy="138696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930" y="3054692"/>
            <a:ext cx="5245287" cy="1518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002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Joy012ConstraintLayout: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간단한 사용자 인터페이스 구성하기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b="1" dirty="0" smtClean="0">
                <a:sym typeface="Wingdings" panose="05000000000000000000" pitchFamily="2" charset="2"/>
              </a:rPr>
              <a:t>Step 2</a:t>
            </a:r>
            <a:r>
              <a:rPr lang="en-US" altLang="ko-KR" dirty="0" smtClean="0">
                <a:sym typeface="Wingdings" panose="05000000000000000000" pitchFamily="2" charset="2"/>
              </a:rPr>
              <a:t>: </a:t>
            </a:r>
            <a:r>
              <a:rPr lang="ko-KR" altLang="en-US" dirty="0">
                <a:sym typeface="Wingdings" panose="05000000000000000000" pitchFamily="2" charset="2"/>
              </a:rPr>
              <a:t>유연한 크기의 텍스트 상자 </a:t>
            </a:r>
            <a:r>
              <a:rPr lang="ko-KR" altLang="en-US" dirty="0" smtClean="0">
                <a:sym typeface="Wingdings" panose="05000000000000000000" pitchFamily="2" charset="2"/>
              </a:rPr>
              <a:t>만들기</a:t>
            </a:r>
            <a:r>
              <a:rPr lang="en-US" altLang="ko-KR" b="1" dirty="0" smtClean="0">
                <a:sym typeface="Wingdings" panose="05000000000000000000" pitchFamily="2" charset="2"/>
              </a:rPr>
              <a:t>(</a:t>
            </a:r>
            <a:r>
              <a:rPr lang="ko-KR" altLang="en-US" b="1" dirty="0" smtClean="0">
                <a:sym typeface="Wingdings" panose="05000000000000000000" pitchFamily="2" charset="2"/>
              </a:rPr>
              <a:t>이 부분을 화면 하단에 추가적으로 만드는 것도 좋은 옵션입니다</a:t>
            </a:r>
            <a:r>
              <a:rPr lang="en-US" altLang="ko-KR" b="1" dirty="0" smtClean="0">
                <a:sym typeface="Wingdings" panose="05000000000000000000" pitchFamily="2" charset="2"/>
              </a:rPr>
              <a:t>)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두 개의 뷰를 선택</a:t>
            </a:r>
            <a:r>
              <a:rPr lang="en-US" altLang="ko-KR" dirty="0" smtClean="0">
                <a:sym typeface="Wingdings" panose="05000000000000000000" pitchFamily="2" charset="2"/>
              </a:rPr>
              <a:t>(Shift &amp; Click)</a:t>
            </a:r>
            <a:r>
              <a:rPr lang="ko-KR" altLang="en-US" dirty="0" smtClean="0">
                <a:sym typeface="Wingdings" panose="05000000000000000000" pitchFamily="2" charset="2"/>
              </a:rPr>
              <a:t>한 다음</a:t>
            </a:r>
            <a:r>
              <a:rPr lang="en-US" altLang="ko-KR" dirty="0" smtClean="0">
                <a:sym typeface="Wingdings" panose="05000000000000000000" pitchFamily="2" charset="2"/>
              </a:rPr>
              <a:t>, chain</a:t>
            </a:r>
            <a:r>
              <a:rPr lang="ko-KR" altLang="en-US" dirty="0" smtClean="0">
                <a:sym typeface="Wingdings" panose="05000000000000000000" pitchFamily="2" charset="2"/>
              </a:rPr>
              <a:t>을 만들기 위해 한 뷰 위에서 마우스 오른쪽 클릭하면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메뉴가 나타나야 하는데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메뉴가 나타나지 않죠</a:t>
            </a:r>
            <a:r>
              <a:rPr lang="en-US" altLang="ko-KR" dirty="0" smtClean="0">
                <a:sym typeface="Wingdings" panose="05000000000000000000" pitchFamily="2" charset="2"/>
              </a:rPr>
              <a:t>?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Component </a:t>
            </a:r>
            <a:r>
              <a:rPr lang="ko-KR" altLang="en-US" dirty="0" smtClean="0">
                <a:sym typeface="Wingdings" panose="05000000000000000000" pitchFamily="2" charset="2"/>
              </a:rPr>
              <a:t>패널에 보면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두 뷰가 선택된 것이 보입니다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이 위에서 마우스 오른쪽 클릭하면 메뉴 뜹니다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61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1464" y="2276871"/>
            <a:ext cx="4968552" cy="4340089"/>
          </a:xfrm>
          <a:prstGeom prst="rect">
            <a:avLst/>
          </a:prstGeom>
        </p:spPr>
      </p:pic>
      <p:sp>
        <p:nvSpPr>
          <p:cNvPr id="6" name="오른쪽 화살표 5"/>
          <p:cNvSpPr/>
          <p:nvPr/>
        </p:nvSpPr>
        <p:spPr>
          <a:xfrm>
            <a:off x="1091444" y="5229200"/>
            <a:ext cx="360040" cy="36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3401" y="2742222"/>
            <a:ext cx="2411607" cy="198401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36483" y="2742222"/>
            <a:ext cx="2360296" cy="1984017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6483401" y="2322559"/>
            <a:ext cx="208582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 smtClean="0"/>
              <a:t>Plain text View Layout</a:t>
            </a:r>
            <a:endParaRPr lang="ko-KR" altLang="en-US" sz="1400" dirty="0"/>
          </a:p>
        </p:txBody>
      </p:sp>
      <p:sp>
        <p:nvSpPr>
          <p:cNvPr id="24" name="직사각형 23"/>
          <p:cNvSpPr/>
          <p:nvPr/>
        </p:nvSpPr>
        <p:spPr>
          <a:xfrm>
            <a:off x="9096114" y="2322558"/>
            <a:ext cx="186140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 smtClean="0"/>
              <a:t>Button View Layout</a:t>
            </a:r>
            <a:endParaRPr lang="ko-KR" altLang="en-US" sz="1400" dirty="0"/>
          </a:p>
        </p:txBody>
      </p:sp>
      <p:sp>
        <p:nvSpPr>
          <p:cNvPr id="9" name="직사각형 8"/>
          <p:cNvSpPr/>
          <p:nvPr/>
        </p:nvSpPr>
        <p:spPr>
          <a:xfrm>
            <a:off x="6483401" y="5467742"/>
            <a:ext cx="4941191" cy="738664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en-US" altLang="ko-KR" sz="1400" b="1" dirty="0"/>
              <a:t>Match Constraints</a:t>
            </a:r>
            <a:r>
              <a:rPr lang="ko-KR" altLang="en-US" sz="1400" dirty="0"/>
              <a:t>란 가로 제약 조건과 여백의 정의에 맞게 너비가 확장된다는 의미입니다</a:t>
            </a:r>
            <a:r>
              <a:rPr lang="en-US" altLang="ko-KR" sz="1400" dirty="0"/>
              <a:t>. </a:t>
            </a:r>
            <a:r>
              <a:rPr lang="ko-KR" altLang="en-US" sz="1400" dirty="0"/>
              <a:t>따라서</a:t>
            </a:r>
            <a:r>
              <a:rPr lang="en-US" altLang="ko-KR" sz="1400" dirty="0"/>
              <a:t>, </a:t>
            </a:r>
            <a:r>
              <a:rPr lang="ko-KR" altLang="en-US" sz="1400" dirty="0"/>
              <a:t>버튼과 모든 여백을 고려한 후 남은 가로 공간을 채우기 위해 텍스트 상자가 확장됩니다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cxnSp>
        <p:nvCxnSpPr>
          <p:cNvPr id="12" name="직선 화살표 연결선 11"/>
          <p:cNvCxnSpPr/>
          <p:nvPr/>
        </p:nvCxnSpPr>
        <p:spPr>
          <a:xfrm flipV="1">
            <a:off x="6744072" y="4005064"/>
            <a:ext cx="720080" cy="146267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/>
          <p:nvPr/>
        </p:nvCxnSpPr>
        <p:spPr>
          <a:xfrm flipH="1" flipV="1">
            <a:off x="10419332" y="3964292"/>
            <a:ext cx="455895" cy="907009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10534428" y="4808286"/>
            <a:ext cx="662361" cy="338554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altLang="ko-KR" sz="1600" dirty="0" smtClean="0">
                <a:sym typeface="Wingdings" panose="05000000000000000000" pitchFamily="2" charset="2"/>
              </a:rPr>
              <a:t>fixed</a:t>
            </a:r>
            <a:endParaRPr lang="ko-KR" altLang="en-US" sz="1600" dirty="0"/>
          </a:p>
        </p:txBody>
      </p:sp>
      <p:sp>
        <p:nvSpPr>
          <p:cNvPr id="19" name="직사각형 18"/>
          <p:cNvSpPr/>
          <p:nvPr/>
        </p:nvSpPr>
        <p:spPr>
          <a:xfrm>
            <a:off x="8289951" y="4808286"/>
            <a:ext cx="1620957" cy="338554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altLang="ko-KR" sz="1600" dirty="0" smtClean="0">
                <a:sym typeface="Wingdings" panose="05000000000000000000" pitchFamily="2" charset="2"/>
              </a:rPr>
              <a:t>wrap contents</a:t>
            </a:r>
            <a:endParaRPr lang="ko-KR" altLang="en-US" sz="1600" dirty="0"/>
          </a:p>
        </p:txBody>
      </p:sp>
      <p:cxnSp>
        <p:nvCxnSpPr>
          <p:cNvPr id="20" name="직선 화살표 연결선 19"/>
          <p:cNvCxnSpPr>
            <a:stCxn id="19" idx="1"/>
          </p:cNvCxnSpPr>
          <p:nvPr/>
        </p:nvCxnSpPr>
        <p:spPr>
          <a:xfrm flipH="1" flipV="1">
            <a:off x="7666432" y="4070555"/>
            <a:ext cx="623519" cy="90700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>
            <a:stCxn id="19" idx="0"/>
          </p:cNvCxnSpPr>
          <p:nvPr/>
        </p:nvCxnSpPr>
        <p:spPr>
          <a:xfrm flipV="1">
            <a:off x="9100430" y="4070555"/>
            <a:ext cx="1108763" cy="73773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556843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Joy012ConstraintLayout: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간단한 사용자 인터페이스 구성하기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62</a:t>
            </a:fld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416" y="2420781"/>
            <a:ext cx="3750179" cy="180030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0458" y="2406572"/>
            <a:ext cx="3136313" cy="1828726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5500777" y="1870693"/>
            <a:ext cx="530786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 smtClean="0">
                <a:sym typeface="Wingdings" panose="05000000000000000000" pitchFamily="2" charset="2"/>
              </a:rPr>
              <a:t>두 경우를 한 화면에 비교한 결과 </a:t>
            </a:r>
            <a:r>
              <a:rPr lang="en-US" altLang="ko-KR" sz="1400" dirty="0" smtClean="0">
                <a:sym typeface="Wingdings" panose="05000000000000000000" pitchFamily="2" charset="2"/>
              </a:rPr>
              <a:t>(</a:t>
            </a:r>
            <a:r>
              <a:rPr lang="ko-KR" altLang="en-US" sz="1400" dirty="0" smtClean="0">
                <a:sym typeface="Wingdings" panose="05000000000000000000" pitchFamily="2" charset="2"/>
              </a:rPr>
              <a:t>유연한 입력 상자를 위쪽에 두었음</a:t>
            </a:r>
            <a:r>
              <a:rPr lang="en-US" altLang="ko-KR" sz="1400" dirty="0" smtClean="0">
                <a:sym typeface="Wingdings" panose="05000000000000000000" pitchFamily="2" charset="2"/>
              </a:rPr>
              <a:t>)</a:t>
            </a:r>
            <a:endParaRPr lang="ko-KR" altLang="en-US" sz="14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0777" y="2406571"/>
            <a:ext cx="2336543" cy="4013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837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Joy012xConstraintLayout: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간단한 사용자 인터페이스 구성하기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>
                <a:sym typeface="Wingdings" panose="05000000000000000000" pitchFamily="2" charset="2"/>
              </a:rPr>
              <a:t>Joy012ConstraintLayout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프로젝트에 추가적으로 텍스트 뷰를 추가하여 다음과 같이 화면을 구성합니다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사용자가 </a:t>
            </a:r>
            <a:r>
              <a:rPr lang="en-US" altLang="ko-KR" dirty="0" smtClean="0">
                <a:sym typeface="Wingdings" panose="05000000000000000000" pitchFamily="2" charset="2"/>
              </a:rPr>
              <a:t>message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입력하고</a:t>
            </a:r>
            <a:r>
              <a:rPr lang="en-US" altLang="ko-KR" dirty="0" smtClean="0">
                <a:sym typeface="Wingdings" panose="05000000000000000000" pitchFamily="2" charset="2"/>
              </a:rPr>
              <a:t>, send </a:t>
            </a:r>
            <a:r>
              <a:rPr lang="ko-KR" altLang="en-US" dirty="0" smtClean="0">
                <a:sym typeface="Wingdings" panose="05000000000000000000" pitchFamily="2" charset="2"/>
              </a:rPr>
              <a:t>버튼을 클릭하면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메시지를 텍스트 뷰에 보여줍니다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메시지는 화면 가운데 표시되도록 하며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en-US" altLang="ko-KR" dirty="0" err="1" smtClean="0">
                <a:sym typeface="Wingdings" panose="05000000000000000000" pitchFamily="2" charset="2"/>
              </a:rPr>
              <a:t>textSize</a:t>
            </a:r>
            <a:r>
              <a:rPr lang="en-US" altLang="ko-KR" dirty="0" smtClean="0">
                <a:sym typeface="Wingdings" panose="05000000000000000000" pitchFamily="2" charset="2"/>
              </a:rPr>
              <a:t> = 30sp, </a:t>
            </a:r>
            <a:r>
              <a:rPr lang="ko-KR" altLang="en-US" dirty="0" smtClean="0">
                <a:sym typeface="Wingdings" panose="05000000000000000000" pitchFamily="2" charset="2"/>
              </a:rPr>
              <a:t>빨간색입니다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63</a:t>
            </a:fld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100" y="2332297"/>
            <a:ext cx="2978604" cy="418756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5840" y="4168559"/>
            <a:ext cx="4010652" cy="2300526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07580" y="1526153"/>
            <a:ext cx="2877052" cy="4945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881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01-1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창의 구성과 기능 알아보기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>
                <a:sym typeface="Wingdings" panose="05000000000000000000" pitchFamily="2" charset="2"/>
              </a:rPr>
              <a:t>안스의 가장자리를 보면 다양한 메뉴가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아래쪽의 </a:t>
            </a:r>
            <a:r>
              <a:rPr lang="en-US" altLang="ko-KR" b="1" dirty="0" smtClean="0">
                <a:solidFill>
                  <a:srgbClr val="7030A0"/>
                </a:solidFill>
                <a:sym typeface="Wingdings" panose="05000000000000000000" pitchFamily="2" charset="2"/>
              </a:rPr>
              <a:t>[Logcat]</a:t>
            </a:r>
            <a:r>
              <a:rPr lang="ko-KR" altLang="en-US" dirty="0" smtClean="0">
                <a:sym typeface="Wingdings" panose="05000000000000000000" pitchFamily="2" charset="2"/>
              </a:rPr>
              <a:t>을 클릭해보세요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이 창을 숨기거나 메뉴를 눌러 다시 복구할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왼쪽의 프로젝트 창도 축소하거나 왼쪽 가장자리 메뉴로 복구할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  <a:r>
              <a:rPr lang="ko-KR" altLang="en-US" dirty="0" smtClean="0">
                <a:sym typeface="Wingdings" panose="05000000000000000000" pitchFamily="2" charset="2"/>
              </a:rPr>
              <a:t>혹은 프로젝트 창 위쪽의 </a:t>
            </a:r>
            <a:r>
              <a:rPr lang="en-US" altLang="ko-KR" dirty="0" smtClean="0">
                <a:sym typeface="Wingdings" panose="05000000000000000000" pitchFamily="2" charset="2"/>
              </a:rPr>
              <a:t>[Android]</a:t>
            </a:r>
            <a:r>
              <a:rPr lang="ko-KR" altLang="en-US" dirty="0" smtClean="0">
                <a:sym typeface="Wingdings" panose="05000000000000000000" pitchFamily="2" charset="2"/>
              </a:rPr>
              <a:t>탭을 누르고 </a:t>
            </a:r>
            <a:r>
              <a:rPr lang="en-US" altLang="ko-KR" b="1" dirty="0" smtClean="0">
                <a:solidFill>
                  <a:srgbClr val="0070C0"/>
                </a:solidFill>
                <a:sym typeface="Wingdings" panose="05000000000000000000" pitchFamily="2" charset="2"/>
              </a:rPr>
              <a:t>[Project Files]</a:t>
            </a:r>
            <a:r>
              <a:rPr lang="ko-KR" altLang="en-US" dirty="0" smtClean="0">
                <a:sym typeface="Wingdings" panose="05000000000000000000" pitchFamily="2" charset="2"/>
              </a:rPr>
              <a:t>탭을 선택해도 되지만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파일을 찾아가는 길이 멀어 좀 불편합니다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그래서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프로젝트 창을 대개 </a:t>
            </a:r>
            <a:r>
              <a:rPr lang="en-US" altLang="ko-KR" dirty="0" smtClean="0">
                <a:sym typeface="Wingdings" panose="05000000000000000000" pitchFamily="2" charset="2"/>
              </a:rPr>
              <a:t>[Android]</a:t>
            </a:r>
            <a:r>
              <a:rPr lang="ko-KR" altLang="en-US" dirty="0" smtClean="0">
                <a:sym typeface="Wingdings" panose="05000000000000000000" pitchFamily="2" charset="2"/>
              </a:rPr>
              <a:t>탭으로 설정하고 작업을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다시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[Android]</a:t>
            </a:r>
            <a:r>
              <a:rPr lang="ko-KR" altLang="en-US" dirty="0" smtClean="0">
                <a:sym typeface="Wingdings" panose="05000000000000000000" pitchFamily="2" charset="2"/>
              </a:rPr>
              <a:t>탭으로 설정하세요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7</a:t>
            </a:fld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7464153" y="3140968"/>
            <a:ext cx="4237060" cy="3351746"/>
            <a:chOff x="6077156" y="3221744"/>
            <a:chExt cx="3863675" cy="2911092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77156" y="3221744"/>
              <a:ext cx="3863675" cy="2911092"/>
            </a:xfrm>
            <a:prstGeom prst="rect">
              <a:avLst/>
            </a:prstGeom>
          </p:spPr>
        </p:pic>
        <p:sp>
          <p:nvSpPr>
            <p:cNvPr id="8" name="오른쪽 화살표 7"/>
            <p:cNvSpPr/>
            <p:nvPr/>
          </p:nvSpPr>
          <p:spPr>
            <a:xfrm rot="10800000">
              <a:off x="7392144" y="5229200"/>
              <a:ext cx="432047" cy="288032"/>
            </a:xfrm>
            <a:prstGeom prst="rightArrow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오른쪽 화살표 10"/>
            <p:cNvSpPr/>
            <p:nvPr/>
          </p:nvSpPr>
          <p:spPr>
            <a:xfrm rot="10800000">
              <a:off x="7392143" y="4325565"/>
              <a:ext cx="432047" cy="288032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225" y="2685173"/>
            <a:ext cx="5657651" cy="3823024"/>
          </a:xfrm>
          <a:prstGeom prst="rect">
            <a:avLst/>
          </a:prstGeom>
        </p:spPr>
      </p:pic>
      <p:sp>
        <p:nvSpPr>
          <p:cNvPr id="13" name="오른쪽 화살표 12"/>
          <p:cNvSpPr/>
          <p:nvPr/>
        </p:nvSpPr>
        <p:spPr>
          <a:xfrm rot="8359942">
            <a:off x="2897322" y="5839091"/>
            <a:ext cx="432047" cy="288032"/>
          </a:xfrm>
          <a:prstGeom prst="right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오른쪽 화살표 11"/>
          <p:cNvSpPr/>
          <p:nvPr/>
        </p:nvSpPr>
        <p:spPr>
          <a:xfrm rot="8359942">
            <a:off x="8221962" y="3607005"/>
            <a:ext cx="432047" cy="288032"/>
          </a:xfrm>
          <a:prstGeom prst="right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08317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01-1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창의 구성과 기능 알아보기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>
                <a:sym typeface="Wingdings" panose="05000000000000000000" pitchFamily="2" charset="2"/>
              </a:rPr>
              <a:t>안스의 가장자리에 다양한 메뉴가 있는데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이것이 보기에 불편하면 숨기고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창의 </a:t>
            </a:r>
            <a:r>
              <a:rPr lang="ko-KR" altLang="en-US" b="1" dirty="0" smtClean="0">
                <a:sym typeface="Wingdings" panose="05000000000000000000" pitchFamily="2" charset="2"/>
              </a:rPr>
              <a:t>왼쪽 아래 코너의 작은 아이콘</a:t>
            </a:r>
            <a:r>
              <a:rPr lang="ko-KR" altLang="en-US" dirty="0" smtClean="0">
                <a:sym typeface="Wingdings" panose="05000000000000000000" pitchFamily="2" charset="2"/>
              </a:rPr>
              <a:t>에서 항목들을 선택할 수도 있습니다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  <a:r>
              <a:rPr lang="ko-KR" altLang="en-US" dirty="0" smtClean="0">
                <a:sym typeface="Wingdings" panose="05000000000000000000" pitchFamily="2" charset="2"/>
              </a:rPr>
              <a:t>몇 번 연습을 해보세요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윈도우에서 </a:t>
            </a:r>
            <a:r>
              <a:rPr lang="en-US" altLang="ko-KR" b="1" dirty="0" smtClean="0">
                <a:sym typeface="Wingdings" panose="05000000000000000000" pitchFamily="2" charset="2"/>
              </a:rPr>
              <a:t>[Alt][Tab]</a:t>
            </a:r>
            <a:r>
              <a:rPr lang="ko-KR" altLang="en-US" dirty="0" smtClean="0">
                <a:sym typeface="Wingdings" panose="05000000000000000000" pitchFamily="2" charset="2"/>
              </a:rPr>
              <a:t>으로 열려있는 창을 빠르게 이동하면서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선택하듯이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안스에서도 </a:t>
            </a:r>
            <a:r>
              <a:rPr lang="en-US" altLang="ko-KR" b="1" dirty="0" smtClean="0">
                <a:sym typeface="Wingdings" panose="05000000000000000000" pitchFamily="2" charset="2"/>
              </a:rPr>
              <a:t>[</a:t>
            </a:r>
            <a:r>
              <a:rPr lang="en-US" altLang="ko-KR" b="1" dirty="0" err="1" smtClean="0">
                <a:sym typeface="Wingdings" panose="05000000000000000000" pitchFamily="2" charset="2"/>
              </a:rPr>
              <a:t>Cntl</a:t>
            </a:r>
            <a:r>
              <a:rPr lang="en-US" altLang="ko-KR" b="1" dirty="0" smtClean="0">
                <a:sym typeface="Wingdings" panose="05000000000000000000" pitchFamily="2" charset="2"/>
              </a:rPr>
              <a:t>][Tab]</a:t>
            </a:r>
            <a:r>
              <a:rPr lang="ko-KR" altLang="en-US" dirty="0" smtClean="0">
                <a:sym typeface="Wingdings" panose="05000000000000000000" pitchFamily="2" charset="2"/>
              </a:rPr>
              <a:t>으로 메뉴 항목을 빠르게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이동하면서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선택할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  <a:r>
              <a:rPr lang="ko-KR" altLang="en-US" dirty="0" smtClean="0">
                <a:sym typeface="Wingdings" panose="05000000000000000000" pitchFamily="2" charset="2"/>
              </a:rPr>
              <a:t>몇 번 연습을 해보세요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이런 기능을 </a:t>
            </a:r>
            <a:r>
              <a:rPr lang="en-US" altLang="ko-KR" b="1" dirty="0" smtClean="0">
                <a:sym typeface="Wingdings" panose="05000000000000000000" pitchFamily="2" charset="2"/>
              </a:rPr>
              <a:t>Switcher</a:t>
            </a:r>
            <a:r>
              <a:rPr lang="ko-KR" altLang="en-US" dirty="0" smtClean="0">
                <a:sym typeface="Wingdings" panose="05000000000000000000" pitchFamily="2" charset="2"/>
              </a:rPr>
              <a:t>라 부릅니다</a:t>
            </a: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8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0137" y="1647622"/>
            <a:ext cx="4381076" cy="4823356"/>
          </a:xfrm>
          <a:prstGeom prst="rect">
            <a:avLst/>
          </a:prstGeom>
        </p:spPr>
      </p:pic>
      <p:sp>
        <p:nvSpPr>
          <p:cNvPr id="13" name="오른쪽 화살표 12"/>
          <p:cNvSpPr/>
          <p:nvPr/>
        </p:nvSpPr>
        <p:spPr>
          <a:xfrm rot="1875017">
            <a:off x="7003466" y="6040454"/>
            <a:ext cx="432047" cy="288032"/>
          </a:xfrm>
          <a:prstGeom prst="right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8544272" y="4581128"/>
            <a:ext cx="2185214" cy="523220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마우스 커서를 움직여서 </a:t>
            </a:r>
            <a:endParaRPr lang="en-US" altLang="ko-KR" sz="1400" dirty="0" smtClean="0"/>
          </a:p>
          <a:p>
            <a:r>
              <a:rPr lang="ko-KR" altLang="en-US" sz="1400" dirty="0" smtClean="0"/>
              <a:t>항목을 선택할 수 있습니다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1055722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01-1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 제대로 익히기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코드 편집기 살펴보기</a:t>
            </a:r>
            <a:endParaRPr lang="ko-KR" altLang="en-US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>
                <a:sym typeface="Wingdings" panose="05000000000000000000" pitchFamily="2" charset="2"/>
              </a:rPr>
              <a:t>Java </a:t>
            </a:r>
            <a:r>
              <a:rPr lang="ko-KR" altLang="en-US" dirty="0" smtClean="0">
                <a:sym typeface="Wingdings" panose="05000000000000000000" pitchFamily="2" charset="2"/>
              </a:rPr>
              <a:t>혹은 </a:t>
            </a:r>
            <a:r>
              <a:rPr lang="en-US" altLang="ko-KR" dirty="0" smtClean="0">
                <a:sym typeface="Wingdings" panose="05000000000000000000" pitchFamily="2" charset="2"/>
              </a:rPr>
              <a:t>XML </a:t>
            </a:r>
            <a:r>
              <a:rPr lang="ko-KR" altLang="en-US" dirty="0" smtClean="0">
                <a:sym typeface="Wingdings" panose="05000000000000000000" pitchFamily="2" charset="2"/>
              </a:rPr>
              <a:t>파일 탭을 클릭하면 작업 영역에서 편집기 동작합니다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>[</a:t>
            </a:r>
            <a:r>
              <a:rPr lang="en-US" altLang="ko-KR" b="1" dirty="0" smtClean="0">
                <a:sym typeface="Wingdings" panose="05000000000000000000" pitchFamily="2" charset="2"/>
              </a:rPr>
              <a:t>MainActivity.java</a:t>
            </a:r>
            <a:r>
              <a:rPr lang="en-US" altLang="ko-KR" dirty="0" smtClean="0">
                <a:sym typeface="Wingdings" panose="05000000000000000000" pitchFamily="2" charset="2"/>
              </a:rPr>
              <a:t>] </a:t>
            </a:r>
            <a:r>
              <a:rPr lang="ko-KR" altLang="en-US" dirty="0" smtClean="0">
                <a:sym typeface="Wingdings" panose="05000000000000000000" pitchFamily="2" charset="2"/>
              </a:rPr>
              <a:t>탭을 눌러 편집기를 시작하십시오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왼쪽에 </a:t>
            </a:r>
            <a:r>
              <a:rPr lang="ko-KR" altLang="en-US" dirty="0" err="1" smtClean="0">
                <a:sym typeface="Wingdings" panose="05000000000000000000" pitchFamily="2" charset="2"/>
              </a:rPr>
              <a:t>줄번호가</a:t>
            </a:r>
            <a:r>
              <a:rPr lang="ko-KR" altLang="en-US" dirty="0" smtClean="0">
                <a:sym typeface="Wingdings" panose="05000000000000000000" pitchFamily="2" charset="2"/>
              </a:rPr>
              <a:t> 있는 </a:t>
            </a:r>
            <a:r>
              <a:rPr lang="ko-KR" altLang="en-US" dirty="0" err="1" smtClean="0">
                <a:sym typeface="Wingdings" panose="05000000000000000000" pitchFamily="2" charset="2"/>
              </a:rPr>
              <a:t>거터</a:t>
            </a:r>
            <a:r>
              <a:rPr lang="ko-KR" altLang="en-US" dirty="0" smtClean="0">
                <a:sym typeface="Wingdings" panose="05000000000000000000" pitchFamily="2" charset="2"/>
              </a:rPr>
              <a:t> 영역</a:t>
            </a:r>
            <a:r>
              <a:rPr lang="en-US" altLang="ko-KR" dirty="0" smtClean="0">
                <a:sym typeface="Wingdings" panose="05000000000000000000" pitchFamily="2" charset="2"/>
              </a:rPr>
              <a:t>(</a:t>
            </a:r>
            <a:r>
              <a:rPr lang="en-US" altLang="ko-KR" b="1" dirty="0" smtClean="0">
                <a:sym typeface="Wingdings" panose="05000000000000000000" pitchFamily="2" charset="2"/>
              </a:rPr>
              <a:t>Gutter Area</a:t>
            </a:r>
            <a:r>
              <a:rPr lang="en-US" altLang="ko-KR" dirty="0" smtClean="0">
                <a:sym typeface="Wingdings" panose="05000000000000000000" pitchFamily="2" charset="2"/>
              </a:rPr>
              <a:t>)</a:t>
            </a:r>
            <a:r>
              <a:rPr lang="ko-KR" altLang="en-US" dirty="0">
                <a:sym typeface="Wingdings" panose="05000000000000000000" pitchFamily="2" charset="2"/>
              </a:rPr>
              <a:t>이</a:t>
            </a:r>
            <a:r>
              <a:rPr lang="ko-KR" altLang="en-US" dirty="0" smtClean="0">
                <a:sym typeface="Wingdings" panose="05000000000000000000" pitchFamily="2" charset="2"/>
              </a:rPr>
              <a:t> 있고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아래쪽에 상태 바</a:t>
            </a:r>
            <a:r>
              <a:rPr lang="en-US" altLang="ko-KR" dirty="0" smtClean="0">
                <a:sym typeface="Wingdings" panose="05000000000000000000" pitchFamily="2" charset="2"/>
              </a:rPr>
              <a:t>(</a:t>
            </a:r>
            <a:r>
              <a:rPr lang="en-US" altLang="ko-KR" b="1" dirty="0" smtClean="0">
                <a:sym typeface="Wingdings" panose="05000000000000000000" pitchFamily="2" charset="2"/>
              </a:rPr>
              <a:t>Status Bar</a:t>
            </a:r>
            <a:r>
              <a:rPr lang="en-US" altLang="ko-KR" dirty="0" smtClean="0">
                <a:sym typeface="Wingdings" panose="05000000000000000000" pitchFamily="2" charset="2"/>
              </a:rPr>
              <a:t>)</a:t>
            </a:r>
            <a:r>
              <a:rPr lang="ko-KR" altLang="en-US" dirty="0" smtClean="0">
                <a:sym typeface="Wingdings" panose="05000000000000000000" pitchFamily="2" charset="2"/>
              </a:rPr>
              <a:t>가 있습니다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소스 코드에 오류가 생기면 코드 편집기 위에 있는 </a:t>
            </a:r>
            <a:r>
              <a:rPr lang="en-US" altLang="ko-KR" b="1" dirty="0" smtClean="0">
                <a:sym typeface="Wingdings" panose="05000000000000000000" pitchFamily="2" charset="2"/>
              </a:rPr>
              <a:t>Navigation Bar</a:t>
            </a:r>
            <a:r>
              <a:rPr lang="ko-KR" altLang="en-US" dirty="0" smtClean="0">
                <a:sym typeface="Wingdings" panose="05000000000000000000" pitchFamily="2" charset="2"/>
              </a:rPr>
              <a:t>에 빨간 줄로 오류가 표시됩니다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MainAcitivity.java </a:t>
            </a:r>
            <a:r>
              <a:rPr lang="ko-KR" altLang="en-US" dirty="0" smtClean="0">
                <a:sym typeface="Wingdings" panose="05000000000000000000" pitchFamily="2" charset="2"/>
              </a:rPr>
              <a:t>코드의 </a:t>
            </a:r>
            <a:r>
              <a:rPr lang="en-US" altLang="ko-KR" dirty="0" smtClean="0">
                <a:sym typeface="Wingdings" panose="05000000000000000000" pitchFamily="2" charset="2"/>
              </a:rPr>
              <a:t>public class </a:t>
            </a:r>
            <a:r>
              <a:rPr lang="ko-KR" altLang="en-US" dirty="0" smtClean="0">
                <a:sym typeface="Wingdings" panose="05000000000000000000" pitchFamily="2" charset="2"/>
              </a:rPr>
              <a:t>부분의 앞 글자 </a:t>
            </a:r>
            <a:r>
              <a:rPr lang="en-US" altLang="ko-KR" dirty="0" smtClean="0">
                <a:sym typeface="Wingdings" panose="05000000000000000000" pitchFamily="2" charset="2"/>
              </a:rPr>
              <a:t>p</a:t>
            </a:r>
            <a:r>
              <a:rPr lang="ko-KR" altLang="en-US" dirty="0" smtClean="0">
                <a:sym typeface="Wingdings" panose="05000000000000000000" pitchFamily="2" charset="2"/>
              </a:rPr>
              <a:t>를 지워보세요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위쪽의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빨간색의 느낌표 아이콘</a:t>
            </a:r>
            <a:r>
              <a:rPr lang="ko-KR" altLang="en-US" dirty="0" smtClean="0">
                <a:sym typeface="Wingdings" panose="05000000000000000000" pitchFamily="2" charset="2"/>
              </a:rPr>
              <a:t>에 마우스를 가져가면 몇 개의 오류가 발생했는지 알 수 있고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b="1" dirty="0" smtClean="0">
                <a:solidFill>
                  <a:srgbClr val="7030A0"/>
                </a:solidFill>
                <a:sym typeface="Wingdings" panose="05000000000000000000" pitchFamily="2" charset="2"/>
              </a:rPr>
              <a:t>코드 줄 끝에 있는 빨간 줄</a:t>
            </a:r>
            <a:r>
              <a:rPr lang="ko-KR" altLang="en-US" dirty="0" smtClean="0">
                <a:sym typeface="Wingdings" panose="05000000000000000000" pitchFamily="2" charset="2"/>
              </a:rPr>
              <a:t>에 마우스를 가져가면 어떤 오류인지 알려 줍니다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이제 지웠던 </a:t>
            </a:r>
            <a:r>
              <a:rPr lang="en-US" altLang="ko-KR" dirty="0" smtClean="0">
                <a:sym typeface="Wingdings" panose="05000000000000000000" pitchFamily="2" charset="2"/>
              </a:rPr>
              <a:t>p</a:t>
            </a:r>
            <a:r>
              <a:rPr lang="ko-KR" altLang="en-US" dirty="0" smtClean="0">
                <a:sym typeface="Wingdings" panose="05000000000000000000" pitchFamily="2" charset="2"/>
              </a:rPr>
              <a:t>를 다시 입력해서 코드를 원래대로 만드세요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9</a:t>
            </a:fld>
            <a:endParaRPr lang="ko-KR" altLang="en-US"/>
          </a:p>
        </p:txBody>
      </p:sp>
      <p:grpSp>
        <p:nvGrpSpPr>
          <p:cNvPr id="15" name="그룹 14"/>
          <p:cNvGrpSpPr/>
          <p:nvPr/>
        </p:nvGrpSpPr>
        <p:grpSpPr>
          <a:xfrm>
            <a:off x="2135560" y="3573314"/>
            <a:ext cx="9042918" cy="2918256"/>
            <a:chOff x="453100" y="3368287"/>
            <a:chExt cx="9641229" cy="3122985"/>
          </a:xfrm>
        </p:grpSpPr>
        <p:grpSp>
          <p:nvGrpSpPr>
            <p:cNvPr id="8" name="그룹 7"/>
            <p:cNvGrpSpPr/>
            <p:nvPr/>
          </p:nvGrpSpPr>
          <p:grpSpPr>
            <a:xfrm>
              <a:off x="453100" y="3368287"/>
              <a:ext cx="9313308" cy="3122985"/>
              <a:chOff x="335360" y="2420888"/>
              <a:chExt cx="9313308" cy="3122985"/>
            </a:xfrm>
          </p:grpSpPr>
          <p:pic>
            <p:nvPicPr>
              <p:cNvPr id="6" name="그림 5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53100" y="2420888"/>
                <a:ext cx="9077828" cy="3122985"/>
              </a:xfrm>
              <a:prstGeom prst="rect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7" name="모서리가 둥근 직사각형 6"/>
              <p:cNvSpPr/>
              <p:nvPr/>
            </p:nvSpPr>
            <p:spPr>
              <a:xfrm>
                <a:off x="335360" y="2924944"/>
                <a:ext cx="5400600" cy="576064"/>
              </a:xfrm>
              <a:prstGeom prst="roundRect">
                <a:avLst/>
              </a:prstGeom>
              <a:solidFill>
                <a:schemeClr val="accent1">
                  <a:tint val="100000"/>
                  <a:shade val="100000"/>
                  <a:hueMod val="100000"/>
                  <a:satMod val="100000"/>
                  <a:alpha val="10000"/>
                </a:schemeClr>
              </a:solidFill>
              <a:ln w="3175">
                <a:solidFill>
                  <a:schemeClr val="bg1">
                    <a:lumMod val="6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모서리가 둥근 직사각형 9"/>
              <p:cNvSpPr/>
              <p:nvPr/>
            </p:nvSpPr>
            <p:spPr>
              <a:xfrm>
                <a:off x="335360" y="3789040"/>
                <a:ext cx="3816424" cy="576064"/>
              </a:xfrm>
              <a:prstGeom prst="roundRect">
                <a:avLst/>
              </a:prstGeom>
              <a:solidFill>
                <a:schemeClr val="accent1">
                  <a:tint val="100000"/>
                  <a:shade val="100000"/>
                  <a:hueMod val="100000"/>
                  <a:satMod val="100000"/>
                  <a:alpha val="10000"/>
                </a:schemeClr>
              </a:solidFill>
              <a:ln w="3175">
                <a:solidFill>
                  <a:schemeClr val="bg1">
                    <a:lumMod val="6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모서리가 둥근 직사각형 10"/>
              <p:cNvSpPr/>
              <p:nvPr/>
            </p:nvSpPr>
            <p:spPr>
              <a:xfrm>
                <a:off x="8544272" y="3789040"/>
                <a:ext cx="1104396" cy="576064"/>
              </a:xfrm>
              <a:prstGeom prst="roundRect">
                <a:avLst/>
              </a:prstGeom>
              <a:solidFill>
                <a:schemeClr val="accent1">
                  <a:tint val="100000"/>
                  <a:shade val="100000"/>
                  <a:hueMod val="100000"/>
                  <a:satMod val="100000"/>
                  <a:alpha val="10000"/>
                </a:schemeClr>
              </a:solidFill>
              <a:ln w="3175">
                <a:solidFill>
                  <a:schemeClr val="bg1">
                    <a:lumMod val="6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2" name="왼쪽 화살표 11"/>
            <p:cNvSpPr/>
            <p:nvPr/>
          </p:nvSpPr>
          <p:spPr>
            <a:xfrm>
              <a:off x="9518265" y="5024267"/>
              <a:ext cx="576064" cy="382724"/>
            </a:xfrm>
            <a:prstGeom prst="leftArrow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왼쪽 화살표 13"/>
            <p:cNvSpPr/>
            <p:nvPr/>
          </p:nvSpPr>
          <p:spPr>
            <a:xfrm>
              <a:off x="9500196" y="4257045"/>
              <a:ext cx="576064" cy="382724"/>
            </a:xfrm>
            <a:prstGeom prst="leftArrow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9565691" y="5529884"/>
            <a:ext cx="2135521" cy="307777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여기에 커서를 올려보세요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051917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고려청자">
  <a:themeElements>
    <a:clrScheme name="고려청자">
      <a:dk1>
        <a:sysClr val="windowText" lastClr="000000"/>
      </a:dk1>
      <a:lt1>
        <a:sysClr val="window" lastClr="FFFFFF"/>
      </a:lt1>
      <a:dk2>
        <a:srgbClr val="005466"/>
      </a:dk2>
      <a:lt2>
        <a:srgbClr val="D9F3F4"/>
      </a:lt2>
      <a:accent1>
        <a:srgbClr val="3F949A"/>
      </a:accent1>
      <a:accent2>
        <a:srgbClr val="4764B0"/>
      </a:accent2>
      <a:accent3>
        <a:srgbClr val="4FADD1"/>
      </a:accent3>
      <a:accent4>
        <a:srgbClr val="85B692"/>
      </a:accent4>
      <a:accent5>
        <a:srgbClr val="6B94E2"/>
      </a:accent5>
      <a:accent6>
        <a:srgbClr val="819BAB"/>
      </a:accent6>
      <a:hlink>
        <a:srgbClr val="7C0808"/>
      </a:hlink>
      <a:folHlink>
        <a:srgbClr val="0D356F"/>
      </a:folHlink>
    </a:clrScheme>
    <a:fontScheme name="사용자 지정 1">
      <a:majorFont>
        <a:latin typeface="Arial Rounded MT Bold"/>
        <a:ea typeface="나눔고딕 ExtraBold"/>
        <a:cs typeface=""/>
      </a:majorFont>
      <a:minorFont>
        <a:latin typeface="Century Gothic"/>
        <a:ea typeface="나눔고딕"/>
        <a:cs typeface=""/>
      </a:minorFont>
    </a:fontScheme>
    <a:fmtScheme name="고려청자">
      <a:fillStyleLst>
        <a:solidFill>
          <a:schemeClr val="phClr">
            <a:tint val="100000"/>
            <a:shade val="100000"/>
            <a:hueMod val="100000"/>
            <a:satMod val="100000"/>
          </a:schemeClr>
        </a:solidFill>
        <a:gradFill rotWithShape="1">
          <a:gsLst>
            <a:gs pos="0">
              <a:schemeClr val="phClr">
                <a:tint val="30000"/>
                <a:shade val="100000"/>
                <a:hueMod val="100000"/>
                <a:satMod val="100000"/>
              </a:schemeClr>
            </a:gs>
            <a:gs pos="100000">
              <a:schemeClr val="phClr">
                <a:tint val="100000"/>
                <a:shade val="100000"/>
                <a:hueMod val="100000"/>
                <a:satMod val="100000"/>
              </a:schemeClr>
            </a:gs>
          </a:gsLst>
          <a:lin ang="2700000" scaled="1"/>
        </a:gradFill>
        <a:gradFill rotWithShape="1">
          <a:gsLst>
            <a:gs pos="0">
              <a:schemeClr val="phClr">
                <a:tint val="100000"/>
                <a:shade val="60000"/>
                <a:hueMod val="100000"/>
                <a:satMod val="100000"/>
              </a:schemeClr>
            </a:gs>
            <a:gs pos="100000">
              <a:schemeClr val="phClr">
                <a:tint val="100000"/>
                <a:shade val="100000"/>
                <a:hueMod val="100000"/>
                <a:satMod val="100000"/>
              </a:schemeClr>
            </a:gs>
          </a:gsLst>
          <a:lin ang="3780000" scaled="1"/>
        </a:gradFill>
      </a:fillStyleLst>
      <a:lnStyleLst>
        <a:ln w="31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8100" dir="2700000" algn="tl">
              <a:srgbClr val="000000">
                <a:alpha val="43137"/>
              </a:srgbClr>
            </a:outerShdw>
          </a:effectLst>
        </a:effectStyle>
        <a:effectStyle>
          <a:effectLst>
            <a:outerShdw blurRad="38100" dist="38100" dir="3000000" algn="tl">
              <a:srgbClr val="000000">
                <a:alpha val="45490"/>
              </a:srgbClr>
            </a:outerShdw>
          </a:effectLst>
          <a:scene3d>
            <a:camera prst="orthographicFront" fov="0">
              <a:rot lat="0" lon="0" rev="0"/>
            </a:camera>
            <a:lightRig rig="twoPt" dir="t">
              <a:rot lat="0" lon="0" rev="5100000"/>
            </a:lightRig>
          </a:scene3d>
          <a:sp3d contourW="12700" prstMaterial="plastic">
            <a:bevelT w="50800" h="63500"/>
            <a:contourClr>
              <a:srgbClr val="000000">
                <a:alpha val="35294"/>
              </a:srgbClr>
            </a:contourClr>
          </a:sp3d>
        </a:effectStyle>
        <a:effectStyle>
          <a:effectLst>
            <a:outerShdw blurRad="63500" dist="63500" dir="3000000" algn="tl">
              <a:srgbClr val="000000">
                <a:alpha val="50196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18600000"/>
            </a:lightRig>
          </a:scene3d>
          <a:sp3d prstMaterial="plastic">
            <a:bevelT w="101600" h="63500"/>
            <a:contourClr>
              <a:srgbClr val="000000">
                <a:alpha val="40784"/>
              </a:srgbClr>
            </a:contourClr>
          </a:sp3d>
        </a:effectStyle>
      </a:effectStyleLst>
      <a:bgFillStyleLst>
        <a:solidFill>
          <a:schemeClr val="phClr">
            <a:tint val="100000"/>
            <a:shade val="100000"/>
            <a:hueMod val="100000"/>
            <a:satMod val="100000"/>
          </a:schemeClr>
        </a:solidFill>
        <a:gradFill rotWithShape="1">
          <a:gsLst>
            <a:gs pos="0">
              <a:schemeClr val="phClr">
                <a:tint val="85000"/>
                <a:shade val="100000"/>
                <a:hueMod val="100000"/>
                <a:satMod val="100000"/>
              </a:schemeClr>
            </a:gs>
            <a:gs pos="20000">
              <a:schemeClr val="phClr">
                <a:tint val="100000"/>
                <a:shade val="75000"/>
                <a:hueMod val="100000"/>
                <a:satMod val="100000"/>
              </a:schemeClr>
            </a:gs>
            <a:gs pos="55000">
              <a:schemeClr val="phClr">
                <a:tint val="97000"/>
                <a:shade val="100000"/>
                <a:hueMod val="100000"/>
                <a:satMod val="100000"/>
              </a:schemeClr>
            </a:gs>
            <a:gs pos="85000">
              <a:schemeClr val="phClr">
                <a:tint val="100000"/>
                <a:shade val="65000"/>
                <a:hueMod val="100000"/>
                <a:satMod val="100000"/>
              </a:schemeClr>
            </a:gs>
          </a:gsLst>
          <a:lin ang="2700000" scaled="1"/>
        </a:gradFill>
        <a:blipFill>
          <a:blip xmlns:r="http://schemas.openxmlformats.org/officeDocument/2006/relationships" r:embed="rId1">
            <a:duotone>
              <a:schemeClr val="phClr">
                <a:tint val="0"/>
                <a:shade val="50000"/>
                <a:hueMod val="100000"/>
                <a:satMod val="100000"/>
              </a:schemeClr>
              <a:schemeClr val="phClr">
                <a:tint val="100000"/>
                <a:shade val="100000"/>
                <a:hueMod val="100000"/>
                <a:satMod val="100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Crane</Template>
  <TotalTime>15103</TotalTime>
  <Words>5189</Words>
  <Application>Microsoft Office PowerPoint</Application>
  <PresentationFormat>와이드스크린</PresentationFormat>
  <Paragraphs>570</Paragraphs>
  <Slides>63</Slides>
  <Notes>43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63</vt:i4>
      </vt:variant>
    </vt:vector>
  </HeadingPairs>
  <TitlesOfParts>
    <vt:vector size="75" baseType="lpstr">
      <vt:lpstr>나눔고딕</vt:lpstr>
      <vt:lpstr>나눔고딕 ExtraBold</vt:lpstr>
      <vt:lpstr>맑은 고딕</vt:lpstr>
      <vt:lpstr>Arial</vt:lpstr>
      <vt:lpstr>Arial Rounded MT Bold</vt:lpstr>
      <vt:lpstr>Candara</vt:lpstr>
      <vt:lpstr>Century Gothic</vt:lpstr>
      <vt:lpstr>Consolas</vt:lpstr>
      <vt:lpstr>Helvetica</vt:lpstr>
      <vt:lpstr>Wingdings</vt:lpstr>
      <vt:lpstr>Wingdings 2</vt:lpstr>
      <vt:lpstr>고려청자</vt:lpstr>
      <vt:lpstr>PowerPoint 프레젠테이션</vt:lpstr>
      <vt:lpstr>01 안드로이드 스튜디오</vt:lpstr>
      <vt:lpstr>01-1 안스 제대로 익히기 – 최신 버전인지 확인하기</vt:lpstr>
      <vt:lpstr>01-1 안스 제대로 익히기 – 새 프로젝트 만들기</vt:lpstr>
      <vt:lpstr>01-1 안스 제대로 익히기 – 새 프로젝트 만들기</vt:lpstr>
      <vt:lpstr>01-1 안스 제대로 익히기 – 창의 구성과 기능 알아보기</vt:lpstr>
      <vt:lpstr>01-1 안스 제대로 익히기 – 창의 구성과 기능 알아보기</vt:lpstr>
      <vt:lpstr>01-1 안스 제대로 익히기 – 창의 구성과 기능 알아보기</vt:lpstr>
      <vt:lpstr>01-1 안스 제대로 익히기 – 코드 편집기 살펴보기</vt:lpstr>
      <vt:lpstr>01-1 안스 제대로 익히기 – 코드 편집기 살펴보기</vt:lpstr>
      <vt:lpstr>01-1 안스 제대로 익히기 – 코드 편집기 살펴보기</vt:lpstr>
      <vt:lpstr>01-1 안스 제대로 익히기 – 코드 편집기 살펴보기</vt:lpstr>
      <vt:lpstr>01-1 안스 제대로 익히기 – 코드 편집기 살펴보기</vt:lpstr>
      <vt:lpstr>01-1 안스 제대로 익히기 – 코드 편집기 살펴보기</vt:lpstr>
      <vt:lpstr>01-1 안스 제대로 익히기 – 코드 편집기 살펴보기</vt:lpstr>
      <vt:lpstr>01-1 안스 제대로 익히기 – 코드 편집기 살펴보기</vt:lpstr>
      <vt:lpstr>01-1 안스 제대로 익히기 – 코드 편집기 살펴보기</vt:lpstr>
      <vt:lpstr>01-1 안스 제대로 익히기 – 디자이너 도구(Designer Tool) 자세히 살펴보기</vt:lpstr>
      <vt:lpstr>01-1 안스 제대로 익히기 – 디자이너 도구(Designer Tool) 자세히 살펴보기</vt:lpstr>
      <vt:lpstr>01-1 안스 제대로 익히기 – 디자이너 도구(Designer Tool) 자세히 살펴보기</vt:lpstr>
      <vt:lpstr>01-1 안스 제대로 익히기 – 연습문제</vt:lpstr>
      <vt:lpstr>01-1 안스 제대로 익히기 – 연습문제</vt:lpstr>
      <vt:lpstr>01-1 안스 제대로 익히기 – 연습문제</vt:lpstr>
      <vt:lpstr>01-1 안스 제대로 익히기 – 연습문제</vt:lpstr>
      <vt:lpstr>01-1 안스 제대로 익히기 – 연습문제</vt:lpstr>
      <vt:lpstr>01-2 안스 제대로 익히기 – 뷰(View)와 뷰의 크기 속성 이해하기</vt:lpstr>
      <vt:lpstr>01-2 안스 제대로 익히기 – 뷰(View)와 뷰의 크기 속성 이해하기</vt:lpstr>
      <vt:lpstr>01-2 안스 제대로 익히기 – 뷰(View)와 뷰의 크기 속성 이해하기</vt:lpstr>
      <vt:lpstr>01-2 안스 제대로 익히기 – 뷰(View)와 뷰의 크기 속성 이해하기</vt:lpstr>
      <vt:lpstr>01-2 안스 제대로 익히기 – 뷰(View)와 뷰의 크기 속성 이해하기</vt:lpstr>
      <vt:lpstr>01-3 안스 제대로 익히기 – 레이아웃 기초 익히기</vt:lpstr>
      <vt:lpstr>01-3 안스 제대로 익히기 – 레이아웃 기초 익히기</vt:lpstr>
      <vt:lpstr>01-3 안스 제대로 익히기 – 레이아웃 기초 익히기</vt:lpstr>
      <vt:lpstr>01-3 안스 제대로 익히기 – 레이아웃 기초 익히기</vt:lpstr>
      <vt:lpstr>01-3 안스 제대로 익히기 – 레이아웃 기초 익히기</vt:lpstr>
      <vt:lpstr>01-3 안스 제대로 익히기 – 레이아웃 기초 익히기</vt:lpstr>
      <vt:lpstr>01-3 안스 제대로 익히기 – 레이아웃 기초 익히기 실습</vt:lpstr>
      <vt:lpstr>01-3 안스 제대로 익히기 – 레이아웃 기초 익히기 실습</vt:lpstr>
      <vt:lpstr>01-3 안스 제대로 익히기 – 레이아웃 기초 익히기 실습</vt:lpstr>
      <vt:lpstr>01-3 안스 제대로 익히기 – 레이아웃 기초 익히기 실습</vt:lpstr>
      <vt:lpstr>01-3 안스 제대로 익히기 – 레이아웃 기초 익히기 실습</vt:lpstr>
      <vt:lpstr>01-3 안스 제대로 익히기 – 레이아웃 기초 익히기 실습</vt:lpstr>
      <vt:lpstr>01-3 안스 제대로 익히기 – 레이아웃 기초 익히기 실습</vt:lpstr>
      <vt:lpstr>01-3 안스 제대로 익히기 – 레이아웃 기초 익히기 실습</vt:lpstr>
      <vt:lpstr>01-3 안스 제대로 익히기 – 레이아웃 기초 익히기 실습</vt:lpstr>
      <vt:lpstr>01-3 안스 제대로 익히기 – 레이아웃 기초 익히기 실습</vt:lpstr>
      <vt:lpstr>01-3 안스 제대로 익히기 – 레이아웃 기초 익히기 실습</vt:lpstr>
      <vt:lpstr>01-3 안스 제대로 익히기 – 레이아웃 기초 익히기 실습</vt:lpstr>
      <vt:lpstr>01-3 안스 제대로 익히기 – 레이아웃 기초 익히기 실습</vt:lpstr>
      <vt:lpstr>01-3 안스 제대로 익히기 – 레이아웃 기초 익히기 실습</vt:lpstr>
      <vt:lpstr>01-3 안스 제대로 익히기 – 레이아웃 기초 익히기 실습</vt:lpstr>
      <vt:lpstr>01-3 안스 제대로 익히기 – 레이아웃 기초 익히기 실습</vt:lpstr>
      <vt:lpstr>01-3 안스 제대로 익히기 – 레이아웃 기초 익히기 실습</vt:lpstr>
      <vt:lpstr>01-3 안스 제대로 익히기 – 레이아웃 기초 익히기 실습</vt:lpstr>
      <vt:lpstr>01-3 안스 제대로 익히기 – 파일이 저장되는 위치…</vt:lpstr>
      <vt:lpstr>Joy011Layout: 위, 아래, 중앙의 공간을 차지하는 전형적인 화면 구성하기</vt:lpstr>
      <vt:lpstr>Joy011Layout: 위, 아래, 중앙의 공간을 차지하는 전형적인 화면 구성하기</vt:lpstr>
      <vt:lpstr>Joy012ConstraintLayout: 간단한 사용자 인터페이스 구성하기</vt:lpstr>
      <vt:lpstr>Joy012ConstraintLayout: 간단한 사용자 인터페이스 구성하기</vt:lpstr>
      <vt:lpstr>Joy012ConstraintLayout: 간단한 사용자 인터페이스 구성하기</vt:lpstr>
      <vt:lpstr>Joy012ConstraintLayout: 간단한 사용자 인터페이스 구성하기</vt:lpstr>
      <vt:lpstr>Joy012ConstraintLayout: 간단한 사용자 인터페이스 구성하기</vt:lpstr>
      <vt:lpstr>Joy012xConstraintLayout: 간단한 사용자 인터페이스 구성하기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kys</dc:creator>
  <cp:lastModifiedBy>김 영섭</cp:lastModifiedBy>
  <cp:revision>865</cp:revision>
  <dcterms:created xsi:type="dcterms:W3CDTF">2014-02-12T09:15:05Z</dcterms:created>
  <dcterms:modified xsi:type="dcterms:W3CDTF">2020-07-20T15:51:09Z</dcterms:modified>
</cp:coreProperties>
</file>